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316"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90" r:id="rId36"/>
    <p:sldId id="291" r:id="rId37"/>
    <p:sldId id="292" r:id="rId38"/>
    <p:sldId id="293" r:id="rId39"/>
    <p:sldId id="294" r:id="rId40"/>
    <p:sldId id="295" r:id="rId41"/>
    <p:sldId id="296" r:id="rId42"/>
    <p:sldId id="315" r:id="rId4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E53E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125E5076-3810-47DD-B79F-674D7AD40C01}" styleName="深色样式 1 - 强调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69012ECD-51FC-41F1-AA8D-1B2483CD663E}" styleName="浅色样式 2 - 强调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3" d="100"/>
          <a:sy n="83" d="100"/>
        </p:scale>
        <p:origin x="658" y="67"/>
      </p:cViewPr>
      <p:guideLst>
        <p:guide orient="horz" pos="2160"/>
        <p:guide pos="3860"/>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FA5284-BD7B-4803-9FEE-F7DFC6027F8D}" type="datetimeFigureOut">
              <a:rPr lang="en-US" smtClean="0"/>
              <a:t>12/3/2022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F873958-F3B8-4C27-8C55-5C2115AC294D}"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F873958-F3B8-4C27-8C55-5C2115AC294D}" type="slidenum">
              <a:rPr lang="en-US" smtClean="0"/>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7E41825-240E-4E7E-8CEE-AB45055F881D}" type="datetime1">
              <a:rPr lang="en-US" smtClean="0"/>
              <a:t>12/3/2022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87E577-0E77-4039-B007-114F8AF001BE}"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16F2662-B1BB-4038-9C85-9B58F5C8FACF}" type="datetime1">
              <a:rPr lang="en-US" smtClean="0"/>
              <a:t>12/3/2022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87E577-0E77-4039-B007-114F8AF001BE}"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21DC25A-90DA-46A2-A9E3-C6D5DCBD62DE}" type="datetime1">
              <a:rPr lang="en-US" smtClean="0"/>
              <a:t>12/3/2022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87E577-0E77-4039-B007-114F8AF001BE}"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C3BE80B-9F55-4871-B036-5718D628E5C0}" type="datetime1">
              <a:rPr lang="en-US" smtClean="0"/>
              <a:t>12/3/2022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887E577-0E77-4039-B007-114F8AF001BE}"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EB7C2D5-5600-416F-A9D4-6DC8F277FB13}" type="datetime1">
              <a:rPr lang="en-US" smtClean="0"/>
              <a:t>12/3/2022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887E577-0E77-4039-B007-114F8AF001BE}"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EB419B4-8B41-42B1-B596-EC6A9B90E615}" type="datetime1">
              <a:rPr lang="en-US" smtClean="0"/>
              <a:t>12/3/2022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887E577-0E77-4039-B007-114F8AF001BE}"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74C4309-62D3-4691-A44C-356A71724A74}" type="datetime1">
              <a:rPr lang="en-US" smtClean="0"/>
              <a:t>12/3/2022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87E577-0E77-4039-B007-114F8AF001BE}"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CC3742-70BE-4057-B238-24EF4251C9A2}" type="datetime1">
              <a:rPr lang="en-US" smtClean="0"/>
              <a:t>12/3/2022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87E577-0E77-4039-B007-114F8AF001BE}"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AD6DC8A-D378-4DF0-BD01-FCD5D734142C}" type="datetime1">
              <a:rPr lang="en-US" smtClean="0"/>
              <a:t>12/3/2022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87E577-0E77-4039-B007-114F8AF001BE}"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B14E2D8-DA0C-47EE-A84B-BB5E9406C01B}" type="datetime1">
              <a:rPr lang="en-US" smtClean="0"/>
              <a:t>12/3/2022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87E577-0E77-4039-B007-114F8AF001BE}"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2F6D188-EF92-4040-9E98-C132F6AB056B}" type="datetime1">
              <a:rPr lang="en-US" smtClean="0"/>
              <a:t>12/3/2022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87E577-0E77-4039-B007-114F8AF001BE}"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6.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7.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ctrTitle"/>
          </p:nvPr>
        </p:nvSpPr>
        <p:spPr>
          <a:xfrm>
            <a:off x="1524000" y="1122363"/>
            <a:ext cx="9144000" cy="2387600"/>
          </a:xfrm>
        </p:spPr>
        <p:txBody>
          <a:bodyPr>
            <a:normAutofit/>
          </a:bodyPr>
          <a:lstStyle/>
          <a:p>
            <a:pPr algn="ctr"/>
            <a:r>
              <a:rPr lang="en-US" sz="8000" dirty="0" smtClean="0">
                <a:solidFill>
                  <a:srgbClr val="002060"/>
                </a:solidFill>
              </a:rPr>
              <a:t>Code Generation</a:t>
            </a:r>
            <a:endParaRPr lang="en-US" sz="8000" dirty="0">
              <a:solidFill>
                <a:srgbClr val="002060"/>
              </a:solidFill>
            </a:endParaRPr>
          </a:p>
        </p:txBody>
      </p:sp>
      <p:sp>
        <p:nvSpPr>
          <p:cNvPr id="2" name="Slide Number Placeholder 1"/>
          <p:cNvSpPr>
            <a:spLocks noGrp="1"/>
          </p:cNvSpPr>
          <p:nvPr>
            <p:ph type="sldNum" sz="quarter" idx="4294967295"/>
          </p:nvPr>
        </p:nvSpPr>
        <p:spPr>
          <a:xfrm>
            <a:off x="8610600" y="6356350"/>
            <a:ext cx="2743200" cy="365125"/>
          </a:xfrm>
        </p:spPr>
        <p:txBody>
          <a:bodyPr/>
          <a:lstStyle/>
          <a:p>
            <a:fld id="{B887E577-0E77-4039-B007-114F8AF001BE}" type="slidenum">
              <a:rPr lang="en-US" smtClean="0"/>
              <a:t>1</a:t>
            </a:fld>
            <a:endParaRPr lang="en-US"/>
          </a:p>
        </p:txBody>
      </p:sp>
      <p:sp>
        <p:nvSpPr>
          <p:cNvPr id="3" name="Subtitle 2"/>
          <p:cNvSpPr>
            <a:spLocks noGrp="1"/>
          </p:cNvSpPr>
          <p:nvPr>
            <p:ph type="subTitle" idx="1"/>
          </p:nvPr>
        </p:nvSpPr>
        <p:spPr/>
        <p:txBody>
          <a:bodyPr/>
          <a:lstStyle/>
          <a:p>
            <a:endParaRPr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28646"/>
            <a:ext cx="10515600" cy="1190722"/>
          </a:xfrm>
        </p:spPr>
        <p:txBody>
          <a:bodyPr>
            <a:normAutofit/>
          </a:bodyPr>
          <a:lstStyle/>
          <a:p>
            <a:r>
              <a:rPr lang="en-US" sz="6000" dirty="0" smtClean="0">
                <a:solidFill>
                  <a:srgbClr val="002060"/>
                </a:solidFill>
              </a:rPr>
              <a:t>Introduction</a:t>
            </a:r>
            <a:endParaRPr lang="en-US" sz="6000" dirty="0">
              <a:solidFill>
                <a:srgbClr val="002060"/>
              </a:solidFill>
            </a:endParaRPr>
          </a:p>
        </p:txBody>
      </p:sp>
      <p:sp>
        <p:nvSpPr>
          <p:cNvPr id="3" name="Content Placeholder 2"/>
          <p:cNvSpPr>
            <a:spLocks noGrp="1"/>
          </p:cNvSpPr>
          <p:nvPr>
            <p:ph idx="1"/>
          </p:nvPr>
        </p:nvSpPr>
        <p:spPr>
          <a:xfrm>
            <a:off x="773545" y="2400897"/>
            <a:ext cx="10033000" cy="1968455"/>
          </a:xfrm>
        </p:spPr>
        <p:txBody>
          <a:bodyPr/>
          <a:lstStyle/>
          <a:p>
            <a:pPr algn="just"/>
            <a:r>
              <a:rPr lang="en-US" dirty="0" smtClean="0">
                <a:latin typeface="Times New Roman" panose="02020603050405020304" pitchFamily="18" charset="0"/>
                <a:cs typeface="Times New Roman" panose="02020603050405020304" pitchFamily="18" charset="0"/>
              </a:rPr>
              <a:t>The final phase of our compiler model is code generator.</a:t>
            </a:r>
          </a:p>
          <a:p>
            <a:r>
              <a:rPr lang="en-US" dirty="0" smtClean="0">
                <a:latin typeface="Times New Roman" panose="02020603050405020304" pitchFamily="18" charset="0"/>
                <a:cs typeface="Times New Roman" panose="02020603050405020304" pitchFamily="18" charset="0"/>
              </a:rPr>
              <a:t>It takes input from the intermediate representation(IR) with supplementary information in symbol table of the source program and produces as output an equivalent target program.</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B887E577-0E77-4039-B007-114F8AF001BE}" type="slidenum">
              <a:rPr lang="en-US" smtClean="0"/>
              <a:t>2</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5000" b="1" dirty="0" smtClean="0">
                <a:solidFill>
                  <a:srgbClr val="002060"/>
                </a:solidFill>
              </a:rPr>
              <a:t>Issues in the Design of a Code Generator</a:t>
            </a:r>
            <a:endParaRPr lang="en-US" sz="5000" b="1" dirty="0">
              <a:solidFill>
                <a:srgbClr val="002060"/>
              </a:solidFill>
            </a:endParaRPr>
          </a:p>
        </p:txBody>
      </p:sp>
      <p:sp>
        <p:nvSpPr>
          <p:cNvPr id="3" name="Content Placeholder 2"/>
          <p:cNvSpPr>
            <a:spLocks noGrp="1"/>
          </p:cNvSpPr>
          <p:nvPr>
            <p:ph idx="1"/>
          </p:nvPr>
        </p:nvSpPr>
        <p:spPr/>
        <p:txBody>
          <a:bodyPr/>
          <a:lstStyle/>
          <a:p>
            <a:pPr algn="just"/>
            <a:r>
              <a:rPr lang="en-US" sz="3200" dirty="0" smtClean="0"/>
              <a:t>Details depend on</a:t>
            </a:r>
          </a:p>
          <a:p>
            <a:pPr lvl="1" algn="just"/>
            <a:r>
              <a:rPr lang="en-US" sz="2800" dirty="0" smtClean="0">
                <a:solidFill>
                  <a:srgbClr val="C00000"/>
                </a:solidFill>
              </a:rPr>
              <a:t>Target language</a:t>
            </a:r>
          </a:p>
          <a:p>
            <a:pPr lvl="1" algn="just"/>
            <a:r>
              <a:rPr lang="en-US" sz="2800" dirty="0" smtClean="0">
                <a:solidFill>
                  <a:srgbClr val="C00000"/>
                </a:solidFill>
              </a:rPr>
              <a:t>Operating System</a:t>
            </a:r>
          </a:p>
          <a:p>
            <a:pPr algn="just"/>
            <a:r>
              <a:rPr lang="en-US" sz="3200" dirty="0" smtClean="0"/>
              <a:t>But following issues are inherent in all code generation problems</a:t>
            </a:r>
          </a:p>
          <a:p>
            <a:pPr lvl="1" algn="just"/>
            <a:r>
              <a:rPr lang="en-US" sz="2800" dirty="0" smtClean="0">
                <a:solidFill>
                  <a:srgbClr val="C00000"/>
                </a:solidFill>
              </a:rPr>
              <a:t>Memory management</a:t>
            </a:r>
          </a:p>
          <a:p>
            <a:pPr lvl="1" algn="just"/>
            <a:r>
              <a:rPr lang="en-US" sz="2800" dirty="0" smtClean="0">
                <a:solidFill>
                  <a:srgbClr val="C00000"/>
                </a:solidFill>
              </a:rPr>
              <a:t>Instruction Selection</a:t>
            </a:r>
          </a:p>
          <a:p>
            <a:pPr lvl="1" algn="just"/>
            <a:r>
              <a:rPr lang="en-US" sz="2800" dirty="0" smtClean="0">
                <a:solidFill>
                  <a:srgbClr val="C00000"/>
                </a:solidFill>
              </a:rPr>
              <a:t>Register allocation and</a:t>
            </a:r>
          </a:p>
          <a:p>
            <a:pPr lvl="1" algn="just"/>
            <a:r>
              <a:rPr lang="en-US" sz="2800" dirty="0" smtClean="0">
                <a:solidFill>
                  <a:srgbClr val="C00000"/>
                </a:solidFill>
              </a:rPr>
              <a:t>Evaluation order</a:t>
            </a:r>
          </a:p>
          <a:p>
            <a:pPr algn="just"/>
            <a:endParaRPr lang="en-US" dirty="0"/>
          </a:p>
        </p:txBody>
      </p:sp>
      <p:sp>
        <p:nvSpPr>
          <p:cNvPr id="4" name="Slide Number Placeholder 3"/>
          <p:cNvSpPr>
            <a:spLocks noGrp="1"/>
          </p:cNvSpPr>
          <p:nvPr>
            <p:ph type="sldNum" sz="quarter" idx="12"/>
          </p:nvPr>
        </p:nvSpPr>
        <p:spPr/>
        <p:txBody>
          <a:bodyPr/>
          <a:lstStyle/>
          <a:p>
            <a:fld id="{B887E577-0E77-4039-B007-114F8AF001BE}" type="slidenum">
              <a:rPr lang="en-US" smtClean="0"/>
              <a:t>3</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5000" b="1" dirty="0" smtClean="0">
                <a:solidFill>
                  <a:srgbClr val="002060"/>
                </a:solidFill>
              </a:rPr>
              <a:t>Issues in the Design of a Code Generator</a:t>
            </a:r>
            <a:endParaRPr lang="en-US" sz="5000" b="1" dirty="0">
              <a:solidFill>
                <a:srgbClr val="002060"/>
              </a:solidFill>
            </a:endParaRPr>
          </a:p>
        </p:txBody>
      </p:sp>
      <p:sp>
        <p:nvSpPr>
          <p:cNvPr id="3" name="Content Placeholder 2"/>
          <p:cNvSpPr>
            <a:spLocks noGrp="1"/>
          </p:cNvSpPr>
          <p:nvPr>
            <p:ph idx="1"/>
          </p:nvPr>
        </p:nvSpPr>
        <p:spPr/>
        <p:txBody>
          <a:bodyPr/>
          <a:lstStyle/>
          <a:p>
            <a:pPr algn="just"/>
            <a:r>
              <a:rPr lang="en-US" sz="3200" dirty="0" smtClean="0"/>
              <a:t>Input to the code generator.</a:t>
            </a:r>
          </a:p>
          <a:p>
            <a:pPr algn="just"/>
            <a:r>
              <a:rPr lang="en-US" sz="3200" dirty="0" smtClean="0"/>
              <a:t>Target program.</a:t>
            </a:r>
          </a:p>
          <a:p>
            <a:pPr algn="just"/>
            <a:r>
              <a:rPr lang="en-US" sz="3200" dirty="0" smtClean="0"/>
              <a:t>Memory management.</a:t>
            </a:r>
          </a:p>
          <a:p>
            <a:pPr algn="just"/>
            <a:r>
              <a:rPr lang="en-US" sz="3200" dirty="0" smtClean="0"/>
              <a:t>Instruction selection.</a:t>
            </a:r>
          </a:p>
          <a:p>
            <a:pPr algn="just"/>
            <a:r>
              <a:rPr lang="en-US" sz="3200" dirty="0" smtClean="0"/>
              <a:t>Register allocation.</a:t>
            </a:r>
          </a:p>
          <a:p>
            <a:pPr algn="just"/>
            <a:r>
              <a:rPr lang="en-US" sz="3200" dirty="0" smtClean="0"/>
              <a:t>Choice of evaluation order.</a:t>
            </a:r>
          </a:p>
          <a:p>
            <a:pPr algn="just"/>
            <a:r>
              <a:rPr lang="en-US" sz="3200" dirty="0" smtClean="0"/>
              <a:t>Approaches to code generation.</a:t>
            </a:r>
            <a:endParaRPr lang="en-US" sz="3200" dirty="0"/>
          </a:p>
        </p:txBody>
      </p:sp>
      <p:sp>
        <p:nvSpPr>
          <p:cNvPr id="4" name="Slide Number Placeholder 3"/>
          <p:cNvSpPr>
            <a:spLocks noGrp="1"/>
          </p:cNvSpPr>
          <p:nvPr>
            <p:ph type="sldNum" sz="quarter" idx="12"/>
          </p:nvPr>
        </p:nvSpPr>
        <p:spPr/>
        <p:txBody>
          <a:bodyPr/>
          <a:lstStyle/>
          <a:p>
            <a:fld id="{B887E577-0E77-4039-B007-114F8AF001BE}" type="slidenum">
              <a:rPr lang="en-US" smtClean="0"/>
              <a:t>4</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87702"/>
            <a:ext cx="10515600" cy="1040594"/>
          </a:xfrm>
        </p:spPr>
        <p:txBody>
          <a:bodyPr>
            <a:normAutofit/>
          </a:bodyPr>
          <a:lstStyle/>
          <a:p>
            <a:r>
              <a:rPr lang="en-US" sz="6000" b="1" dirty="0" smtClean="0">
                <a:solidFill>
                  <a:srgbClr val="002060"/>
                </a:solidFill>
              </a:rPr>
              <a:t>Input to the Code Generator</a:t>
            </a:r>
            <a:endParaRPr lang="en-US" sz="6000" b="1" dirty="0">
              <a:solidFill>
                <a:srgbClr val="002060"/>
              </a:solidFill>
            </a:endParaRPr>
          </a:p>
        </p:txBody>
      </p:sp>
      <p:sp>
        <p:nvSpPr>
          <p:cNvPr id="3" name="Content Placeholder 2"/>
          <p:cNvSpPr>
            <a:spLocks noGrp="1"/>
          </p:cNvSpPr>
          <p:nvPr>
            <p:ph idx="1"/>
          </p:nvPr>
        </p:nvSpPr>
        <p:spPr>
          <a:xfrm>
            <a:off x="838200" y="1320655"/>
            <a:ext cx="10515600" cy="5339452"/>
          </a:xfrm>
        </p:spPr>
        <p:txBody>
          <a:bodyPr>
            <a:normAutofit lnSpcReduction="10000"/>
          </a:bodyPr>
          <a:lstStyle/>
          <a:p>
            <a:pPr algn="just"/>
            <a:r>
              <a:rPr lang="en-US" dirty="0" smtClean="0"/>
              <a:t>We assume, front end has </a:t>
            </a:r>
          </a:p>
          <a:p>
            <a:pPr lvl="1" algn="just"/>
            <a:r>
              <a:rPr lang="en-US" dirty="0" smtClean="0">
                <a:solidFill>
                  <a:srgbClr val="C00000"/>
                </a:solidFill>
              </a:rPr>
              <a:t>Scanned, parsed and translate the source program into a reasonably detailed intermediate representations</a:t>
            </a:r>
            <a:endParaRPr lang="en-US" dirty="0" smtClean="0"/>
          </a:p>
          <a:p>
            <a:pPr lvl="1" algn="just"/>
            <a:r>
              <a:rPr lang="en-US" dirty="0" smtClean="0"/>
              <a:t>Intermediate representations may be</a:t>
            </a:r>
          </a:p>
          <a:p>
            <a:pPr lvl="2" algn="just"/>
            <a:r>
              <a:rPr lang="en-US" b="1" dirty="0" smtClean="0">
                <a:solidFill>
                  <a:srgbClr val="002060"/>
                </a:solidFill>
              </a:rPr>
              <a:t>Postfix notations  - linear</a:t>
            </a:r>
          </a:p>
          <a:p>
            <a:pPr lvl="2" algn="just"/>
            <a:r>
              <a:rPr lang="en-US" b="1" dirty="0" smtClean="0">
                <a:solidFill>
                  <a:srgbClr val="002060"/>
                </a:solidFill>
              </a:rPr>
              <a:t>Three address representations</a:t>
            </a:r>
          </a:p>
          <a:p>
            <a:pPr lvl="2" algn="just"/>
            <a:r>
              <a:rPr lang="en-US" b="1" dirty="0" smtClean="0">
                <a:solidFill>
                  <a:srgbClr val="002060"/>
                </a:solidFill>
              </a:rPr>
              <a:t>Stack machine code </a:t>
            </a:r>
          </a:p>
          <a:p>
            <a:pPr lvl="2" algn="just"/>
            <a:r>
              <a:rPr lang="en-US" b="1" dirty="0" smtClean="0">
                <a:solidFill>
                  <a:srgbClr val="002060"/>
                </a:solidFill>
              </a:rPr>
              <a:t>Syntax tree</a:t>
            </a:r>
          </a:p>
          <a:p>
            <a:pPr lvl="2" algn="just"/>
            <a:r>
              <a:rPr lang="en-US" b="1" dirty="0" smtClean="0">
                <a:solidFill>
                  <a:srgbClr val="002060"/>
                </a:solidFill>
              </a:rPr>
              <a:t>DAG</a:t>
            </a:r>
          </a:p>
          <a:p>
            <a:pPr marL="228600" lvl="2" algn="just">
              <a:spcBef>
                <a:spcPts val="1000"/>
              </a:spcBef>
            </a:pPr>
            <a:r>
              <a:rPr lang="en-US" sz="2400" b="1" dirty="0" smtClean="0">
                <a:solidFill>
                  <a:srgbClr val="002060"/>
                </a:solidFill>
              </a:rPr>
              <a:t>Here focus will be on three address code, tree and </a:t>
            </a:r>
            <a:r>
              <a:rPr lang="en-US" sz="2400" b="1" dirty="0" err="1" smtClean="0">
                <a:solidFill>
                  <a:srgbClr val="002060"/>
                </a:solidFill>
              </a:rPr>
              <a:t>dags</a:t>
            </a:r>
            <a:endParaRPr lang="en-US" sz="2400" b="1" dirty="0" smtClean="0">
              <a:solidFill>
                <a:srgbClr val="002060"/>
              </a:solidFill>
            </a:endParaRPr>
          </a:p>
          <a:p>
            <a:pPr lvl="1" algn="just"/>
            <a:r>
              <a:rPr lang="en-US" dirty="0" smtClean="0"/>
              <a:t>Type checking, type conversion and obvious semantic errors have already been detected</a:t>
            </a:r>
          </a:p>
          <a:p>
            <a:pPr lvl="1" algn="just"/>
            <a:r>
              <a:rPr lang="en-US" dirty="0" smtClean="0"/>
              <a:t>Symbol table is able to provide run-time address of the data objects</a:t>
            </a:r>
          </a:p>
          <a:p>
            <a:pPr lvl="1" algn="just"/>
            <a:r>
              <a:rPr lang="en-US" b="1" dirty="0" smtClean="0"/>
              <a:t>So the code generation phase can proceed on the assumption that its input is free of error</a:t>
            </a:r>
            <a:r>
              <a:rPr lang="en-US" dirty="0" smtClean="0"/>
              <a:t>.</a:t>
            </a:r>
          </a:p>
        </p:txBody>
      </p:sp>
      <p:grpSp>
        <p:nvGrpSpPr>
          <p:cNvPr id="4" name="Group 9"/>
          <p:cNvGrpSpPr/>
          <p:nvPr/>
        </p:nvGrpSpPr>
        <p:grpSpPr bwMode="auto">
          <a:xfrm>
            <a:off x="3326644" y="3741760"/>
            <a:ext cx="1574618" cy="457200"/>
            <a:chOff x="3048000" y="5105400"/>
            <a:chExt cx="1756229" cy="609600"/>
          </a:xfrm>
        </p:grpSpPr>
        <p:sp>
          <p:nvSpPr>
            <p:cNvPr id="5" name="Right Brace 7"/>
            <p:cNvSpPr/>
            <p:nvPr/>
          </p:nvSpPr>
          <p:spPr bwMode="auto">
            <a:xfrm>
              <a:off x="3048000" y="5105400"/>
              <a:ext cx="304800" cy="609600"/>
            </a:xfrm>
            <a:prstGeom prst="rightBrace">
              <a:avLst>
                <a:gd name="adj1" fmla="val 8333"/>
                <a:gd name="adj2" fmla="val 50000"/>
              </a:avLst>
            </a:prstGeom>
            <a:noFill/>
            <a:ln w="9525" algn="ctr">
              <a:solidFill>
                <a:schemeClr val="tx1"/>
              </a:solidFill>
              <a:round/>
            </a:ln>
            <a:extLst>
              <a:ext uri="{909E8E84-426E-40DD-AFC4-6F175D3DCCD1}">
                <a14:hiddenFill xmlns:a14="http://schemas.microsoft.com/office/drawing/2010/main">
                  <a:solidFill>
                    <a:srgbClr val="FFFFFF"/>
                  </a:solidFill>
                </a14:hiddenFill>
              </a:ext>
            </a:extLst>
          </p:spPr>
          <p:txBody>
            <a:bodyPr wrap="none" anchor="ctr">
              <a:spAutoFit/>
            </a:bodyPr>
            <a:lstStyle>
              <a:lvl1pPr eaLnBrk="0" hangingPunct="0">
                <a:defRPr>
                  <a:solidFill>
                    <a:schemeClr val="tx1"/>
                  </a:solidFill>
                  <a:latin typeface="Times New Roman" panose="02020603050405020304" pitchFamily="18" charset="0"/>
                </a:defRPr>
              </a:lvl1pPr>
              <a:lvl2pPr marL="742950" indent="-285750" eaLnBrk="0" hangingPunct="0">
                <a:defRPr>
                  <a:solidFill>
                    <a:schemeClr val="tx1"/>
                  </a:solidFill>
                  <a:latin typeface="Times New Roman" panose="02020603050405020304" pitchFamily="18" charset="0"/>
                </a:defRPr>
              </a:lvl2pPr>
              <a:lvl3pPr marL="1143000" indent="-228600" eaLnBrk="0" hangingPunct="0">
                <a:defRPr>
                  <a:solidFill>
                    <a:schemeClr val="tx1"/>
                  </a:solidFill>
                  <a:latin typeface="Times New Roman" panose="02020603050405020304" pitchFamily="18" charset="0"/>
                </a:defRPr>
              </a:lvl3pPr>
              <a:lvl4pPr marL="1600200" indent="-228600" eaLnBrk="0" hangingPunct="0">
                <a:defRPr>
                  <a:solidFill>
                    <a:schemeClr val="tx1"/>
                  </a:solidFill>
                  <a:latin typeface="Times New Roman" panose="02020603050405020304" pitchFamily="18" charset="0"/>
                </a:defRPr>
              </a:lvl4pPr>
              <a:lvl5pPr marL="2057400" indent="-228600" eaLnBrk="0" hangingPunct="0">
                <a:defRPr>
                  <a:solidFill>
                    <a:schemeClr val="tx1"/>
                  </a:solidFill>
                  <a:latin typeface="Times New Roman" panose="02020603050405020304" pitchFamily="18" charset="0"/>
                </a:defRPr>
              </a:lvl5pPr>
              <a:lvl6pPr marL="2514600" indent="-228600" algn="ctr" eaLnBrk="0" fontAlgn="base" hangingPunct="0">
                <a:spcBef>
                  <a:spcPct val="50000"/>
                </a:spcBef>
                <a:spcAft>
                  <a:spcPct val="0"/>
                </a:spcAft>
                <a:defRPr>
                  <a:solidFill>
                    <a:schemeClr val="tx1"/>
                  </a:solidFill>
                  <a:latin typeface="Times New Roman" panose="02020603050405020304" pitchFamily="18" charset="0"/>
                </a:defRPr>
              </a:lvl6pPr>
              <a:lvl7pPr marL="2971800" indent="-228600" algn="ctr" eaLnBrk="0" fontAlgn="base" hangingPunct="0">
                <a:spcBef>
                  <a:spcPct val="50000"/>
                </a:spcBef>
                <a:spcAft>
                  <a:spcPct val="0"/>
                </a:spcAft>
                <a:defRPr>
                  <a:solidFill>
                    <a:schemeClr val="tx1"/>
                  </a:solidFill>
                  <a:latin typeface="Times New Roman" panose="02020603050405020304" pitchFamily="18" charset="0"/>
                </a:defRPr>
              </a:lvl7pPr>
              <a:lvl8pPr marL="3429000" indent="-228600" algn="ctr" eaLnBrk="0" fontAlgn="base" hangingPunct="0">
                <a:spcBef>
                  <a:spcPct val="50000"/>
                </a:spcBef>
                <a:spcAft>
                  <a:spcPct val="0"/>
                </a:spcAft>
                <a:defRPr>
                  <a:solidFill>
                    <a:schemeClr val="tx1"/>
                  </a:solidFill>
                  <a:latin typeface="Times New Roman" panose="02020603050405020304" pitchFamily="18" charset="0"/>
                </a:defRPr>
              </a:lvl8pPr>
              <a:lvl9pPr marL="3886200" indent="-228600" algn="ctr" eaLnBrk="0" fontAlgn="base" hangingPunct="0">
                <a:spcBef>
                  <a:spcPct val="50000"/>
                </a:spcBef>
                <a:spcAft>
                  <a:spcPct val="0"/>
                </a:spcAft>
                <a:defRPr>
                  <a:solidFill>
                    <a:schemeClr val="tx1"/>
                  </a:solidFill>
                  <a:latin typeface="Times New Roman" panose="02020603050405020304" pitchFamily="18" charset="0"/>
                </a:defRPr>
              </a:lvl9pPr>
            </a:lstStyle>
            <a:p>
              <a:pPr eaLnBrk="1" hangingPunct="1"/>
              <a:endParaRPr lang="en-US"/>
            </a:p>
          </p:txBody>
        </p:sp>
        <p:sp>
          <p:nvSpPr>
            <p:cNvPr id="6" name="Rectangle 8"/>
            <p:cNvSpPr>
              <a:spLocks noChangeArrowheads="1"/>
            </p:cNvSpPr>
            <p:nvPr/>
          </p:nvSpPr>
          <p:spPr bwMode="auto">
            <a:xfrm>
              <a:off x="3482622" y="5153912"/>
              <a:ext cx="1321607" cy="492443"/>
            </a:xfrm>
            <a:prstGeom prst="rect">
              <a:avLst/>
            </a:prstGeom>
            <a:noFill/>
            <a:ln w="9525" algn="ctr">
              <a:solidFill>
                <a:schemeClr val="bg1"/>
              </a:solidFill>
              <a:round/>
            </a:ln>
            <a:extLst>
              <a:ext uri="{909E8E84-426E-40DD-AFC4-6F175D3DCCD1}">
                <a14:hiddenFill xmlns:a14="http://schemas.microsoft.com/office/drawing/2010/main">
                  <a:solidFill>
                    <a:srgbClr val="FFFFFF"/>
                  </a:solidFill>
                </a14:hiddenFill>
              </a:ext>
            </a:extLst>
          </p:spPr>
          <p:txBody>
            <a:bodyPr wrap="none" anchor="ctr">
              <a:spAutoFit/>
            </a:bodyPr>
            <a:lstStyle>
              <a:lvl1pPr eaLnBrk="0" hangingPunct="0">
                <a:defRPr>
                  <a:solidFill>
                    <a:schemeClr val="tx1"/>
                  </a:solidFill>
                  <a:latin typeface="Times New Roman" panose="02020603050405020304" pitchFamily="18" charset="0"/>
                </a:defRPr>
              </a:lvl1pPr>
              <a:lvl2pPr marL="742950" indent="-285750" eaLnBrk="0" hangingPunct="0">
                <a:defRPr>
                  <a:solidFill>
                    <a:schemeClr val="tx1"/>
                  </a:solidFill>
                  <a:latin typeface="Times New Roman" panose="02020603050405020304" pitchFamily="18" charset="0"/>
                </a:defRPr>
              </a:lvl2pPr>
              <a:lvl3pPr marL="1143000" indent="-228600" eaLnBrk="0" hangingPunct="0">
                <a:defRPr>
                  <a:solidFill>
                    <a:schemeClr val="tx1"/>
                  </a:solidFill>
                  <a:latin typeface="Times New Roman" panose="02020603050405020304" pitchFamily="18" charset="0"/>
                </a:defRPr>
              </a:lvl3pPr>
              <a:lvl4pPr marL="1600200" indent="-228600" eaLnBrk="0" hangingPunct="0">
                <a:defRPr>
                  <a:solidFill>
                    <a:schemeClr val="tx1"/>
                  </a:solidFill>
                  <a:latin typeface="Times New Roman" panose="02020603050405020304" pitchFamily="18" charset="0"/>
                </a:defRPr>
              </a:lvl4pPr>
              <a:lvl5pPr marL="2057400" indent="-228600" eaLnBrk="0" hangingPunct="0">
                <a:defRPr>
                  <a:solidFill>
                    <a:schemeClr val="tx1"/>
                  </a:solidFill>
                  <a:latin typeface="Times New Roman" panose="02020603050405020304" pitchFamily="18" charset="0"/>
                </a:defRPr>
              </a:lvl5pPr>
              <a:lvl6pPr marL="2514600" indent="-228600" algn="ctr" eaLnBrk="0" fontAlgn="base" hangingPunct="0">
                <a:spcBef>
                  <a:spcPct val="50000"/>
                </a:spcBef>
                <a:spcAft>
                  <a:spcPct val="0"/>
                </a:spcAft>
                <a:defRPr>
                  <a:solidFill>
                    <a:schemeClr val="tx1"/>
                  </a:solidFill>
                  <a:latin typeface="Times New Roman" panose="02020603050405020304" pitchFamily="18" charset="0"/>
                </a:defRPr>
              </a:lvl6pPr>
              <a:lvl7pPr marL="2971800" indent="-228600" algn="ctr" eaLnBrk="0" fontAlgn="base" hangingPunct="0">
                <a:spcBef>
                  <a:spcPct val="50000"/>
                </a:spcBef>
                <a:spcAft>
                  <a:spcPct val="0"/>
                </a:spcAft>
                <a:defRPr>
                  <a:solidFill>
                    <a:schemeClr val="tx1"/>
                  </a:solidFill>
                  <a:latin typeface="Times New Roman" panose="02020603050405020304" pitchFamily="18" charset="0"/>
                </a:defRPr>
              </a:lvl7pPr>
              <a:lvl8pPr marL="3429000" indent="-228600" algn="ctr" eaLnBrk="0" fontAlgn="base" hangingPunct="0">
                <a:spcBef>
                  <a:spcPct val="50000"/>
                </a:spcBef>
                <a:spcAft>
                  <a:spcPct val="0"/>
                </a:spcAft>
                <a:defRPr>
                  <a:solidFill>
                    <a:schemeClr val="tx1"/>
                  </a:solidFill>
                  <a:latin typeface="Times New Roman" panose="02020603050405020304" pitchFamily="18" charset="0"/>
                </a:defRPr>
              </a:lvl8pPr>
              <a:lvl9pPr marL="3886200" indent="-228600" algn="ctr" eaLnBrk="0" fontAlgn="base" hangingPunct="0">
                <a:spcBef>
                  <a:spcPct val="50000"/>
                </a:spcBef>
                <a:spcAft>
                  <a:spcPct val="0"/>
                </a:spcAft>
                <a:defRPr>
                  <a:solidFill>
                    <a:schemeClr val="tx1"/>
                  </a:solidFill>
                  <a:latin typeface="Times New Roman" panose="02020603050405020304" pitchFamily="18" charset="0"/>
                </a:defRPr>
              </a:lvl9pPr>
            </a:lstStyle>
            <a:p>
              <a:pPr eaLnBrk="1" hangingPunct="1"/>
              <a:r>
                <a:rPr lang="en-US" b="1" dirty="0">
                  <a:solidFill>
                    <a:srgbClr val="C00000"/>
                  </a:solidFill>
                </a:rPr>
                <a:t>Graphical</a:t>
              </a:r>
            </a:p>
          </p:txBody>
        </p:sp>
      </p:grpSp>
      <p:sp>
        <p:nvSpPr>
          <p:cNvPr id="7" name="Slide Number Placeholder 6"/>
          <p:cNvSpPr>
            <a:spLocks noGrp="1"/>
          </p:cNvSpPr>
          <p:nvPr>
            <p:ph type="sldNum" sz="quarter" idx="12"/>
          </p:nvPr>
        </p:nvSpPr>
        <p:spPr/>
        <p:txBody>
          <a:bodyPr/>
          <a:lstStyle/>
          <a:p>
            <a:fld id="{B887E577-0E77-4039-B007-114F8AF001BE}" type="slidenum">
              <a:rPr lang="en-US" smtClean="0"/>
              <a:t>5</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smtClean="0">
                <a:solidFill>
                  <a:srgbClr val="002060"/>
                </a:solidFill>
              </a:rPr>
              <a:t>Target Programs</a:t>
            </a:r>
            <a:endParaRPr lang="en-US" sz="6000" b="1" dirty="0">
              <a:solidFill>
                <a:srgbClr val="002060"/>
              </a:solidFill>
            </a:endParaRPr>
          </a:p>
        </p:txBody>
      </p:sp>
      <p:sp>
        <p:nvSpPr>
          <p:cNvPr id="3" name="Content Placeholder 2"/>
          <p:cNvSpPr>
            <a:spLocks noGrp="1"/>
          </p:cNvSpPr>
          <p:nvPr>
            <p:ph idx="1"/>
          </p:nvPr>
        </p:nvSpPr>
        <p:spPr>
          <a:xfrm>
            <a:off x="838200" y="1412874"/>
            <a:ext cx="10515600" cy="4820835"/>
          </a:xfrm>
        </p:spPr>
        <p:txBody>
          <a:bodyPr>
            <a:normAutofit lnSpcReduction="10000"/>
          </a:bodyPr>
          <a:lstStyle/>
          <a:p>
            <a:pPr algn="just"/>
            <a:r>
              <a:rPr lang="en-US" sz="3200" dirty="0" smtClean="0"/>
              <a:t>The output of the code generator is the</a:t>
            </a:r>
            <a:r>
              <a:rPr lang="en-US" sz="3200" dirty="0" smtClean="0">
                <a:solidFill>
                  <a:srgbClr val="C00000"/>
                </a:solidFill>
              </a:rPr>
              <a:t> target program</a:t>
            </a:r>
            <a:r>
              <a:rPr lang="en-US" sz="3200" dirty="0" smtClean="0"/>
              <a:t>.</a:t>
            </a:r>
          </a:p>
          <a:p>
            <a:pPr algn="just"/>
            <a:r>
              <a:rPr lang="en-US" sz="3200" dirty="0" smtClean="0"/>
              <a:t>Target program may be</a:t>
            </a:r>
          </a:p>
          <a:p>
            <a:pPr lvl="1" algn="just">
              <a:buFont typeface="Wingdings" panose="05000000000000000000" pitchFamily="2" charset="2"/>
              <a:buChar char="Ø"/>
            </a:pPr>
            <a:r>
              <a:rPr lang="en-US" sz="2800" b="1" dirty="0" smtClean="0">
                <a:solidFill>
                  <a:srgbClr val="002060"/>
                </a:solidFill>
              </a:rPr>
              <a:t>Absolute machine language </a:t>
            </a:r>
          </a:p>
          <a:p>
            <a:pPr lvl="2" algn="just">
              <a:buFont typeface="Wingdings" panose="05000000000000000000" pitchFamily="2" charset="2"/>
              <a:buChar char="ü"/>
            </a:pPr>
            <a:r>
              <a:rPr lang="en-US" sz="2400" dirty="0" smtClean="0"/>
              <a:t>It can be placed in a fixed location of memory and immediately executed</a:t>
            </a:r>
          </a:p>
          <a:p>
            <a:pPr lvl="2" algn="just">
              <a:buFont typeface="Wingdings" panose="05000000000000000000" pitchFamily="2" charset="2"/>
              <a:buChar char="ü"/>
            </a:pPr>
            <a:r>
              <a:rPr lang="en-US" sz="2400" dirty="0" smtClean="0"/>
              <a:t>Small program can be compiled and executed. (</a:t>
            </a:r>
            <a:r>
              <a:rPr lang="en-US" sz="2400" b="1" dirty="0" smtClean="0"/>
              <a:t>advantages</a:t>
            </a:r>
            <a:r>
              <a:rPr lang="en-US" sz="2400" dirty="0" smtClean="0"/>
              <a:t>)</a:t>
            </a:r>
          </a:p>
          <a:p>
            <a:pPr lvl="1" algn="just">
              <a:buFont typeface="Wingdings" panose="05000000000000000000" pitchFamily="2" charset="2"/>
              <a:buChar char="Ø"/>
            </a:pPr>
            <a:r>
              <a:rPr lang="en-US" sz="2800" b="1" dirty="0" smtClean="0">
                <a:solidFill>
                  <a:srgbClr val="002060"/>
                </a:solidFill>
              </a:rPr>
              <a:t>Re-locatable machine language </a:t>
            </a:r>
          </a:p>
          <a:p>
            <a:pPr lvl="2" algn="just">
              <a:buFont typeface="Wingdings" panose="05000000000000000000" pitchFamily="2" charset="2"/>
              <a:buChar char="ü"/>
            </a:pPr>
            <a:r>
              <a:rPr lang="en-US" sz="2400" dirty="0" smtClean="0"/>
              <a:t>Subprograms to be compiled separately.</a:t>
            </a:r>
          </a:p>
          <a:p>
            <a:pPr lvl="2" algn="just">
              <a:buFont typeface="Wingdings" panose="05000000000000000000" pitchFamily="2" charset="2"/>
              <a:buChar char="ü"/>
            </a:pPr>
            <a:r>
              <a:rPr lang="en-US" sz="2400" dirty="0" smtClean="0"/>
              <a:t>A set of re-locatable object modules can be linked together and loaded for execution by a linker.</a:t>
            </a:r>
          </a:p>
          <a:p>
            <a:pPr lvl="1" algn="just">
              <a:buFont typeface="Wingdings" panose="05000000000000000000" pitchFamily="2" charset="2"/>
              <a:buChar char="Ø"/>
            </a:pPr>
            <a:r>
              <a:rPr lang="en-US" sz="2800" b="1" dirty="0" smtClean="0">
                <a:solidFill>
                  <a:srgbClr val="002060"/>
                </a:solidFill>
              </a:rPr>
              <a:t>Assembly language</a:t>
            </a:r>
          </a:p>
          <a:p>
            <a:pPr lvl="2" algn="just">
              <a:buFont typeface="Wingdings" panose="05000000000000000000" pitchFamily="2" charset="2"/>
              <a:buChar char="ü"/>
            </a:pPr>
            <a:r>
              <a:rPr lang="en-US" sz="2400" dirty="0" smtClean="0"/>
              <a:t>Easier, symbolic instructions.</a:t>
            </a:r>
          </a:p>
        </p:txBody>
      </p:sp>
      <p:sp>
        <p:nvSpPr>
          <p:cNvPr id="4" name="Slide Number Placeholder 3"/>
          <p:cNvSpPr>
            <a:spLocks noGrp="1"/>
          </p:cNvSpPr>
          <p:nvPr>
            <p:ph type="sldNum" sz="quarter" idx="12"/>
          </p:nvPr>
        </p:nvSpPr>
        <p:spPr/>
        <p:txBody>
          <a:bodyPr/>
          <a:lstStyle/>
          <a:p>
            <a:fld id="{B887E577-0E77-4039-B007-114F8AF001BE}" type="slidenum">
              <a:rPr lang="en-US" smtClean="0"/>
              <a:t>6</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smtClean="0">
                <a:solidFill>
                  <a:srgbClr val="002060"/>
                </a:solidFill>
              </a:rPr>
              <a:t>Memory management</a:t>
            </a:r>
            <a:endParaRPr lang="en-US" sz="6000" b="1" dirty="0">
              <a:solidFill>
                <a:srgbClr val="002060"/>
              </a:solidFill>
            </a:endParaRPr>
          </a:p>
        </p:txBody>
      </p:sp>
      <p:sp>
        <p:nvSpPr>
          <p:cNvPr id="3" name="Content Placeholder 2"/>
          <p:cNvSpPr>
            <a:spLocks noGrp="1"/>
          </p:cNvSpPr>
          <p:nvPr>
            <p:ph idx="1"/>
          </p:nvPr>
        </p:nvSpPr>
        <p:spPr/>
        <p:txBody>
          <a:bodyPr>
            <a:normAutofit/>
          </a:bodyPr>
          <a:lstStyle/>
          <a:p>
            <a:pPr marL="228600" lvl="1">
              <a:spcBef>
                <a:spcPts val="1000"/>
              </a:spcBef>
            </a:pPr>
            <a:r>
              <a:rPr lang="en-US" sz="3200" dirty="0" smtClean="0"/>
              <a:t>Mapping names in the source program to addresses of data objects in run time memory is done by front end &amp; code generator.</a:t>
            </a:r>
          </a:p>
          <a:p>
            <a:pPr marL="228600" lvl="1">
              <a:spcBef>
                <a:spcPts val="1000"/>
              </a:spcBef>
            </a:pPr>
            <a:r>
              <a:rPr lang="en-US" sz="3200" dirty="0" smtClean="0"/>
              <a:t>If a machine code is being generated, labels in three address statements have to be converted to addresses of instructions. </a:t>
            </a:r>
          </a:p>
          <a:p>
            <a:endParaRPr lang="en-US" sz="3200" dirty="0"/>
          </a:p>
        </p:txBody>
      </p:sp>
      <p:sp>
        <p:nvSpPr>
          <p:cNvPr id="4" name="Slide Number Placeholder 3"/>
          <p:cNvSpPr>
            <a:spLocks noGrp="1"/>
          </p:cNvSpPr>
          <p:nvPr>
            <p:ph type="sldNum" sz="quarter" idx="12"/>
          </p:nvPr>
        </p:nvSpPr>
        <p:spPr/>
        <p:txBody>
          <a:bodyPr/>
          <a:lstStyle/>
          <a:p>
            <a:fld id="{B887E577-0E77-4039-B007-114F8AF001BE}" type="slidenum">
              <a:rPr lang="en-US" smtClean="0"/>
              <a:t>7</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42294"/>
            <a:ext cx="10515600" cy="986006"/>
          </a:xfrm>
        </p:spPr>
        <p:txBody>
          <a:bodyPr>
            <a:normAutofit/>
          </a:bodyPr>
          <a:lstStyle/>
          <a:p>
            <a:r>
              <a:rPr lang="en-US" sz="6000" b="1" dirty="0" smtClean="0">
                <a:solidFill>
                  <a:srgbClr val="002060"/>
                </a:solidFill>
              </a:rPr>
              <a:t>Instruction Selection</a:t>
            </a:r>
            <a:endParaRPr lang="en-US" sz="6000" b="1" dirty="0">
              <a:solidFill>
                <a:srgbClr val="002060"/>
              </a:solidFill>
            </a:endParaRPr>
          </a:p>
        </p:txBody>
      </p:sp>
      <p:sp>
        <p:nvSpPr>
          <p:cNvPr id="3" name="Content Placeholder 2"/>
          <p:cNvSpPr>
            <a:spLocks noGrp="1"/>
          </p:cNvSpPr>
          <p:nvPr>
            <p:ph idx="1"/>
          </p:nvPr>
        </p:nvSpPr>
        <p:spPr>
          <a:xfrm>
            <a:off x="838200" y="1388891"/>
            <a:ext cx="10515600" cy="5162033"/>
          </a:xfrm>
        </p:spPr>
        <p:txBody>
          <a:bodyPr>
            <a:normAutofit lnSpcReduction="10000"/>
          </a:bodyPr>
          <a:lstStyle/>
          <a:p>
            <a:r>
              <a:rPr lang="en-US" dirty="0" smtClean="0"/>
              <a:t>The</a:t>
            </a:r>
            <a:r>
              <a:rPr lang="en-US" dirty="0" smtClean="0">
                <a:solidFill>
                  <a:srgbClr val="C00000"/>
                </a:solidFill>
              </a:rPr>
              <a:t> nature of the instruction set of the target machine</a:t>
            </a:r>
            <a:r>
              <a:rPr lang="en-US" dirty="0" smtClean="0"/>
              <a:t> determines the</a:t>
            </a:r>
            <a:r>
              <a:rPr lang="en-US" dirty="0" smtClean="0">
                <a:solidFill>
                  <a:srgbClr val="C00000"/>
                </a:solidFill>
              </a:rPr>
              <a:t> difficulty</a:t>
            </a:r>
            <a:r>
              <a:rPr lang="en-US" dirty="0" smtClean="0"/>
              <a:t> of the instruction selection.</a:t>
            </a:r>
          </a:p>
          <a:p>
            <a:r>
              <a:rPr lang="en-US" dirty="0" smtClean="0"/>
              <a:t>Uniformity and completeness of the instruction set are important</a:t>
            </a:r>
          </a:p>
          <a:p>
            <a:r>
              <a:rPr lang="en-US" dirty="0" smtClean="0"/>
              <a:t>non- uniformity on different data type requires special case handling.  </a:t>
            </a:r>
          </a:p>
          <a:p>
            <a:r>
              <a:rPr lang="en-US" dirty="0" smtClean="0"/>
              <a:t>Instruction speeds is also important</a:t>
            </a:r>
          </a:p>
          <a:p>
            <a:r>
              <a:rPr lang="en-US" dirty="0" smtClean="0"/>
              <a:t>We can design a code skeleton for each type of three address statements</a:t>
            </a:r>
          </a:p>
          <a:p>
            <a:pPr marL="457200" lvl="1" indent="0" algn="ctr">
              <a:buNone/>
            </a:pPr>
            <a:r>
              <a:rPr lang="en-US" b="1" dirty="0" smtClean="0">
                <a:solidFill>
                  <a:srgbClr val="002060"/>
                </a:solidFill>
              </a:rPr>
              <a:t>Say, x = y + z</a:t>
            </a:r>
          </a:p>
          <a:p>
            <a:pPr marL="457200" lvl="1" indent="0">
              <a:buNone/>
            </a:pPr>
            <a:r>
              <a:rPr lang="en-US" sz="2400" b="1" dirty="0" err="1" smtClean="0">
                <a:solidFill>
                  <a:srgbClr val="002060"/>
                </a:solidFill>
              </a:rPr>
              <a:t>Mov</a:t>
            </a:r>
            <a:r>
              <a:rPr lang="en-US" sz="2400" b="1" dirty="0" smtClean="0">
                <a:solidFill>
                  <a:srgbClr val="002060"/>
                </a:solidFill>
              </a:rPr>
              <a:t> y, R0 	// R0=y</a:t>
            </a:r>
          </a:p>
          <a:p>
            <a:pPr marL="457200" lvl="1" indent="0">
              <a:buNone/>
            </a:pPr>
            <a:r>
              <a:rPr lang="en-US" sz="2400" b="1" dirty="0" smtClean="0">
                <a:solidFill>
                  <a:srgbClr val="002060"/>
                </a:solidFill>
              </a:rPr>
              <a:t>Add z, R0		//R0=R0+z</a:t>
            </a:r>
          </a:p>
          <a:p>
            <a:pPr marL="457200" lvl="1" indent="0">
              <a:buNone/>
            </a:pPr>
            <a:r>
              <a:rPr lang="en-US" sz="2400" b="1" dirty="0" err="1" smtClean="0">
                <a:solidFill>
                  <a:srgbClr val="002060"/>
                </a:solidFill>
              </a:rPr>
              <a:t>Mov</a:t>
            </a:r>
            <a:r>
              <a:rPr lang="en-US" sz="2400" b="1" dirty="0" smtClean="0">
                <a:solidFill>
                  <a:srgbClr val="002060"/>
                </a:solidFill>
              </a:rPr>
              <a:t> R0, x 	//x=R0</a:t>
            </a:r>
          </a:p>
          <a:p>
            <a:endParaRPr lang="en-US" sz="2800" dirty="0" smtClean="0"/>
          </a:p>
          <a:p>
            <a:endParaRPr lang="en-US" dirty="0"/>
          </a:p>
        </p:txBody>
      </p:sp>
      <p:sp>
        <p:nvSpPr>
          <p:cNvPr id="4" name="Text Box 4"/>
          <p:cNvSpPr txBox="1">
            <a:spLocks noChangeArrowheads="1"/>
          </p:cNvSpPr>
          <p:nvPr/>
        </p:nvSpPr>
        <p:spPr bwMode="auto">
          <a:xfrm>
            <a:off x="9116291" y="4405746"/>
            <a:ext cx="2669309" cy="1569660"/>
          </a:xfrm>
          <a:prstGeom prst="rect">
            <a:avLst/>
          </a:prstGeom>
          <a:solidFill>
            <a:srgbClr val="EAEAEA"/>
          </a:solidFill>
          <a:ln w="9525">
            <a:solidFill>
              <a:schemeClr val="tx1"/>
            </a:solidFill>
            <a:miter lim="800000"/>
          </a:ln>
        </p:spPr>
        <p:txBody>
          <a:bodyPr wrap="square">
            <a:spAutoFit/>
          </a:bodyPr>
          <a:lstStyle>
            <a:lvl1pPr marL="342900" indent="-342900" eaLnBrk="0" hangingPunct="0">
              <a:defRPr>
                <a:solidFill>
                  <a:schemeClr val="tx1"/>
                </a:solidFill>
                <a:latin typeface="Times New Roman" panose="02020603050405020304" pitchFamily="18" charset="0"/>
              </a:defRPr>
            </a:lvl1pPr>
            <a:lvl2pPr marL="742950" indent="-285750" eaLnBrk="0" hangingPunct="0">
              <a:defRPr>
                <a:solidFill>
                  <a:schemeClr val="tx1"/>
                </a:solidFill>
                <a:latin typeface="Times New Roman" panose="02020603050405020304" pitchFamily="18" charset="0"/>
              </a:defRPr>
            </a:lvl2pPr>
            <a:lvl3pPr eaLnBrk="0" hangingPunct="0">
              <a:defRPr>
                <a:solidFill>
                  <a:schemeClr val="tx1"/>
                </a:solidFill>
                <a:latin typeface="Times New Roman" panose="02020603050405020304" pitchFamily="18" charset="0"/>
              </a:defRPr>
            </a:lvl3pPr>
            <a:lvl4pPr marL="1600200" indent="-228600" eaLnBrk="0" hangingPunct="0">
              <a:defRPr>
                <a:solidFill>
                  <a:schemeClr val="tx1"/>
                </a:solidFill>
                <a:latin typeface="Times New Roman" panose="02020603050405020304" pitchFamily="18" charset="0"/>
              </a:defRPr>
            </a:lvl4pPr>
            <a:lvl5pPr marL="2057400" indent="-228600" eaLnBrk="0" hangingPunct="0">
              <a:defRPr>
                <a:solidFill>
                  <a:schemeClr val="tx1"/>
                </a:solidFill>
                <a:latin typeface="Times New Roman" panose="02020603050405020304" pitchFamily="18" charset="0"/>
              </a:defRPr>
            </a:lvl5pPr>
            <a:lvl6pPr marL="2514600" indent="-228600" algn="ctr" eaLnBrk="0" fontAlgn="base" hangingPunct="0">
              <a:spcBef>
                <a:spcPct val="50000"/>
              </a:spcBef>
              <a:spcAft>
                <a:spcPct val="0"/>
              </a:spcAft>
              <a:defRPr>
                <a:solidFill>
                  <a:schemeClr val="tx1"/>
                </a:solidFill>
                <a:latin typeface="Times New Roman" panose="02020603050405020304" pitchFamily="18" charset="0"/>
              </a:defRPr>
            </a:lvl6pPr>
            <a:lvl7pPr marL="2971800" indent="-228600" algn="ctr" eaLnBrk="0" fontAlgn="base" hangingPunct="0">
              <a:spcBef>
                <a:spcPct val="50000"/>
              </a:spcBef>
              <a:spcAft>
                <a:spcPct val="0"/>
              </a:spcAft>
              <a:defRPr>
                <a:solidFill>
                  <a:schemeClr val="tx1"/>
                </a:solidFill>
                <a:latin typeface="Times New Roman" panose="02020603050405020304" pitchFamily="18" charset="0"/>
              </a:defRPr>
            </a:lvl7pPr>
            <a:lvl8pPr marL="3429000" indent="-228600" algn="ctr" eaLnBrk="0" fontAlgn="base" hangingPunct="0">
              <a:spcBef>
                <a:spcPct val="50000"/>
              </a:spcBef>
              <a:spcAft>
                <a:spcPct val="0"/>
              </a:spcAft>
              <a:defRPr>
                <a:solidFill>
                  <a:schemeClr val="tx1"/>
                </a:solidFill>
                <a:latin typeface="Times New Roman" panose="02020603050405020304" pitchFamily="18" charset="0"/>
              </a:defRPr>
            </a:lvl8pPr>
            <a:lvl9pPr marL="3886200" indent="-228600" algn="ctr" eaLnBrk="0" fontAlgn="base" hangingPunct="0">
              <a:spcBef>
                <a:spcPct val="50000"/>
              </a:spcBef>
              <a:spcAft>
                <a:spcPct val="0"/>
              </a:spcAft>
              <a:defRPr>
                <a:solidFill>
                  <a:schemeClr val="tx1"/>
                </a:solidFill>
                <a:latin typeface="Times New Roman" panose="02020603050405020304" pitchFamily="18" charset="0"/>
              </a:defRPr>
            </a:lvl9pPr>
          </a:lstStyle>
          <a:p>
            <a:pPr marL="0" indent="-571500" eaLnBrk="1" hangingPunct="1">
              <a:spcBef>
                <a:spcPct val="20000"/>
              </a:spcBef>
            </a:pPr>
            <a:r>
              <a:rPr lang="en-US" sz="2400" b="1" dirty="0">
                <a:solidFill>
                  <a:srgbClr val="002060"/>
                </a:solidFill>
                <a:latin typeface="Arial Narrow" panose="020B0606020202030204" pitchFamily="34" charset="0"/>
              </a:rPr>
              <a:t>Statement by statement code generation often produces poor </a:t>
            </a:r>
            <a:r>
              <a:rPr lang="en-US" sz="2400" b="1" dirty="0" smtClean="0">
                <a:solidFill>
                  <a:srgbClr val="002060"/>
                </a:solidFill>
                <a:latin typeface="Arial Narrow" panose="020B0606020202030204" pitchFamily="34" charset="0"/>
              </a:rPr>
              <a:t>code</a:t>
            </a:r>
            <a:endParaRPr lang="en-US" sz="2400" dirty="0">
              <a:solidFill>
                <a:srgbClr val="002060"/>
              </a:solidFill>
            </a:endParaRPr>
          </a:p>
        </p:txBody>
      </p:sp>
      <p:sp>
        <p:nvSpPr>
          <p:cNvPr id="5" name="Slide Number Placeholder 4"/>
          <p:cNvSpPr>
            <a:spLocks noGrp="1"/>
          </p:cNvSpPr>
          <p:nvPr>
            <p:ph type="sldNum" sz="quarter" idx="12"/>
          </p:nvPr>
        </p:nvSpPr>
        <p:spPr/>
        <p:txBody>
          <a:bodyPr/>
          <a:lstStyle/>
          <a:p>
            <a:fld id="{B887E577-0E77-4039-B007-114F8AF001BE}" type="slidenum">
              <a:rPr lang="en-US" smtClean="0"/>
              <a:t>8</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42294"/>
            <a:ext cx="10515600" cy="986006"/>
          </a:xfrm>
        </p:spPr>
        <p:txBody>
          <a:bodyPr>
            <a:normAutofit/>
          </a:bodyPr>
          <a:lstStyle/>
          <a:p>
            <a:r>
              <a:rPr lang="en-US" sz="6000" b="1" dirty="0" smtClean="0">
                <a:solidFill>
                  <a:srgbClr val="002060"/>
                </a:solidFill>
              </a:rPr>
              <a:t>Instruction Selection</a:t>
            </a:r>
            <a:endParaRPr lang="en-US" sz="6000" b="1" dirty="0">
              <a:solidFill>
                <a:srgbClr val="002060"/>
              </a:solidFill>
            </a:endParaRPr>
          </a:p>
        </p:txBody>
      </p:sp>
      <p:grpSp>
        <p:nvGrpSpPr>
          <p:cNvPr id="31" name="Group 30"/>
          <p:cNvGrpSpPr/>
          <p:nvPr/>
        </p:nvGrpSpPr>
        <p:grpSpPr>
          <a:xfrm>
            <a:off x="2457164" y="1385093"/>
            <a:ext cx="7956078" cy="4012694"/>
            <a:chOff x="2457164" y="1385093"/>
            <a:chExt cx="7956078" cy="4012694"/>
          </a:xfrm>
        </p:grpSpPr>
        <p:sp>
          <p:nvSpPr>
            <p:cNvPr id="16" name="Line 10"/>
            <p:cNvSpPr>
              <a:spLocks noChangeShapeType="1"/>
            </p:cNvSpPr>
            <p:nvPr/>
          </p:nvSpPr>
          <p:spPr bwMode="auto">
            <a:xfrm>
              <a:off x="5886164" y="3803080"/>
              <a:ext cx="609600" cy="0"/>
            </a:xfrm>
            <a:prstGeom prst="line">
              <a:avLst/>
            </a:prstGeom>
            <a:noFill/>
            <a:ln w="76200">
              <a:solidFill>
                <a:schemeClr val="tx1"/>
              </a:solidFill>
              <a:round/>
              <a:tailEnd type="triangle" w="med" len="med"/>
            </a:ln>
            <a:extLst>
              <a:ext uri="{909E8E84-426E-40DD-AFC4-6F175D3DCCD1}">
                <a14:hiddenFill xmlns:a14="http://schemas.microsoft.com/office/drawing/2010/main">
                  <a:noFill/>
                </a14:hiddenFill>
              </a:ext>
            </a:extLst>
          </p:spPr>
          <p:txBody>
            <a:bodyPr/>
            <a:lstStyle/>
            <a:p>
              <a:endParaRPr lang="en-US"/>
            </a:p>
          </p:txBody>
        </p:sp>
        <p:grpSp>
          <p:nvGrpSpPr>
            <p:cNvPr id="30" name="Group 29"/>
            <p:cNvGrpSpPr/>
            <p:nvPr/>
          </p:nvGrpSpPr>
          <p:grpSpPr>
            <a:xfrm>
              <a:off x="2457164" y="1385093"/>
              <a:ext cx="7956078" cy="4012694"/>
              <a:chOff x="2457164" y="1385093"/>
              <a:chExt cx="7956078" cy="4012694"/>
            </a:xfrm>
          </p:grpSpPr>
          <p:sp>
            <p:nvSpPr>
              <p:cNvPr id="13" name="Text Box 5"/>
              <p:cNvSpPr txBox="1">
                <a:spLocks noChangeArrowheads="1"/>
              </p:cNvSpPr>
              <p:nvPr/>
            </p:nvSpPr>
            <p:spPr bwMode="auto">
              <a:xfrm>
                <a:off x="3505200" y="2590800"/>
                <a:ext cx="1524000" cy="2806987"/>
              </a:xfrm>
              <a:prstGeom prst="rect">
                <a:avLst/>
              </a:prstGeom>
              <a:solidFill>
                <a:srgbClr val="EAEAEA"/>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imes New Roman" panose="02020603050405020304" pitchFamily="18" charset="0"/>
                  </a:defRPr>
                </a:lvl1pPr>
                <a:lvl2pPr marL="742950" indent="-285750" eaLnBrk="0" hangingPunct="0">
                  <a:defRPr>
                    <a:solidFill>
                      <a:schemeClr val="tx1"/>
                    </a:solidFill>
                    <a:latin typeface="Times New Roman" panose="02020603050405020304" pitchFamily="18" charset="0"/>
                  </a:defRPr>
                </a:lvl2pPr>
                <a:lvl3pPr marL="1143000" indent="-228600" eaLnBrk="0" hangingPunct="0">
                  <a:defRPr>
                    <a:solidFill>
                      <a:schemeClr val="tx1"/>
                    </a:solidFill>
                    <a:latin typeface="Times New Roman" panose="02020603050405020304" pitchFamily="18" charset="0"/>
                  </a:defRPr>
                </a:lvl3pPr>
                <a:lvl4pPr marL="1600200" indent="-228600" eaLnBrk="0" hangingPunct="0">
                  <a:defRPr>
                    <a:solidFill>
                      <a:schemeClr val="tx1"/>
                    </a:solidFill>
                    <a:latin typeface="Times New Roman" panose="02020603050405020304" pitchFamily="18" charset="0"/>
                  </a:defRPr>
                </a:lvl4pPr>
                <a:lvl5pPr marL="2057400" indent="-228600" eaLnBrk="0" hangingPunct="0">
                  <a:defRPr>
                    <a:solidFill>
                      <a:schemeClr val="tx1"/>
                    </a:solidFill>
                    <a:latin typeface="Times New Roman" panose="02020603050405020304" pitchFamily="18" charset="0"/>
                  </a:defRPr>
                </a:lvl5pPr>
                <a:lvl6pPr marL="2514600" indent="-228600" algn="ctr" eaLnBrk="0" fontAlgn="base" hangingPunct="0">
                  <a:spcBef>
                    <a:spcPct val="50000"/>
                  </a:spcBef>
                  <a:spcAft>
                    <a:spcPct val="0"/>
                  </a:spcAft>
                  <a:defRPr>
                    <a:solidFill>
                      <a:schemeClr val="tx1"/>
                    </a:solidFill>
                    <a:latin typeface="Times New Roman" panose="02020603050405020304" pitchFamily="18" charset="0"/>
                  </a:defRPr>
                </a:lvl6pPr>
                <a:lvl7pPr marL="2971800" indent="-228600" algn="ctr" eaLnBrk="0" fontAlgn="base" hangingPunct="0">
                  <a:spcBef>
                    <a:spcPct val="50000"/>
                  </a:spcBef>
                  <a:spcAft>
                    <a:spcPct val="0"/>
                  </a:spcAft>
                  <a:defRPr>
                    <a:solidFill>
                      <a:schemeClr val="tx1"/>
                    </a:solidFill>
                    <a:latin typeface="Times New Roman" panose="02020603050405020304" pitchFamily="18" charset="0"/>
                  </a:defRPr>
                </a:lvl7pPr>
                <a:lvl8pPr marL="3429000" indent="-228600" algn="ctr" eaLnBrk="0" fontAlgn="base" hangingPunct="0">
                  <a:spcBef>
                    <a:spcPct val="50000"/>
                  </a:spcBef>
                  <a:spcAft>
                    <a:spcPct val="0"/>
                  </a:spcAft>
                  <a:defRPr>
                    <a:solidFill>
                      <a:schemeClr val="tx1"/>
                    </a:solidFill>
                    <a:latin typeface="Times New Roman" panose="02020603050405020304" pitchFamily="18" charset="0"/>
                  </a:defRPr>
                </a:lvl8pPr>
                <a:lvl9pPr marL="3886200" indent="-228600" algn="ctr" eaLnBrk="0" fontAlgn="base" hangingPunct="0">
                  <a:spcBef>
                    <a:spcPct val="50000"/>
                  </a:spcBef>
                  <a:spcAft>
                    <a:spcPct val="0"/>
                  </a:spcAft>
                  <a:defRPr>
                    <a:solidFill>
                      <a:schemeClr val="tx1"/>
                    </a:solidFill>
                    <a:latin typeface="Times New Roman" panose="02020603050405020304" pitchFamily="18" charset="0"/>
                  </a:defRPr>
                </a:lvl9pPr>
              </a:lstStyle>
              <a:p>
                <a:pPr algn="l" eaLnBrk="1" hangingPunct="1">
                  <a:lnSpc>
                    <a:spcPct val="150000"/>
                  </a:lnSpc>
                </a:pPr>
                <a:r>
                  <a:rPr lang="en-US" sz="2000" dirty="0">
                    <a:solidFill>
                      <a:srgbClr val="A50021"/>
                    </a:solidFill>
                  </a:rPr>
                  <a:t>MOV b, R0</a:t>
                </a:r>
              </a:p>
              <a:p>
                <a:pPr algn="l" eaLnBrk="1" hangingPunct="1">
                  <a:lnSpc>
                    <a:spcPct val="150000"/>
                  </a:lnSpc>
                </a:pPr>
                <a:r>
                  <a:rPr lang="en-US" sz="2000" dirty="0">
                    <a:solidFill>
                      <a:srgbClr val="A50021"/>
                    </a:solidFill>
                  </a:rPr>
                  <a:t>ADD c, R0</a:t>
                </a:r>
              </a:p>
              <a:p>
                <a:pPr algn="l" eaLnBrk="1" hangingPunct="1">
                  <a:lnSpc>
                    <a:spcPct val="150000"/>
                  </a:lnSpc>
                </a:pPr>
                <a:r>
                  <a:rPr lang="en-US" sz="2000" dirty="0">
                    <a:solidFill>
                      <a:srgbClr val="A50021"/>
                    </a:solidFill>
                  </a:rPr>
                  <a:t>MOV R0, a</a:t>
                </a:r>
              </a:p>
              <a:p>
                <a:pPr algn="l" eaLnBrk="1" hangingPunct="1">
                  <a:lnSpc>
                    <a:spcPct val="150000"/>
                  </a:lnSpc>
                </a:pPr>
                <a:r>
                  <a:rPr lang="en-US" sz="2000" dirty="0">
                    <a:solidFill>
                      <a:srgbClr val="A50021"/>
                    </a:solidFill>
                  </a:rPr>
                  <a:t>MOV a, R0</a:t>
                </a:r>
              </a:p>
              <a:p>
                <a:pPr algn="l" eaLnBrk="1" hangingPunct="1">
                  <a:lnSpc>
                    <a:spcPct val="150000"/>
                  </a:lnSpc>
                </a:pPr>
                <a:r>
                  <a:rPr lang="en-US" sz="2000" dirty="0">
                    <a:solidFill>
                      <a:srgbClr val="A50021"/>
                    </a:solidFill>
                  </a:rPr>
                  <a:t>ADD e, R0</a:t>
                </a:r>
              </a:p>
              <a:p>
                <a:pPr algn="l" eaLnBrk="1" hangingPunct="1">
                  <a:lnSpc>
                    <a:spcPct val="150000"/>
                  </a:lnSpc>
                </a:pPr>
                <a:r>
                  <a:rPr lang="en-US" sz="2000" dirty="0">
                    <a:solidFill>
                      <a:srgbClr val="A50021"/>
                    </a:solidFill>
                  </a:rPr>
                  <a:t>MOV R0, d</a:t>
                </a:r>
              </a:p>
            </p:txBody>
          </p:sp>
          <p:sp>
            <p:nvSpPr>
              <p:cNvPr id="14" name="Text Box 3"/>
              <p:cNvSpPr txBox="1">
                <a:spLocks noChangeArrowheads="1"/>
              </p:cNvSpPr>
              <p:nvPr/>
            </p:nvSpPr>
            <p:spPr bwMode="auto">
              <a:xfrm>
                <a:off x="3581400" y="1385093"/>
                <a:ext cx="1447800" cy="830997"/>
              </a:xfrm>
              <a:prstGeom prst="rect">
                <a:avLst/>
              </a:prstGeom>
              <a:noFill/>
              <a:ln w="9525">
                <a:solidFill>
                  <a:schemeClr val="tx1"/>
                </a:solidFill>
                <a:miter lim="800000"/>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tx1"/>
                    </a:solidFill>
                    <a:latin typeface="Times New Roman" panose="02020603050405020304" pitchFamily="18" charset="0"/>
                  </a:defRPr>
                </a:lvl1pPr>
                <a:lvl2pPr marL="742950" indent="-285750" eaLnBrk="0" hangingPunct="0">
                  <a:defRPr>
                    <a:solidFill>
                      <a:schemeClr val="tx1"/>
                    </a:solidFill>
                    <a:latin typeface="Times New Roman" panose="02020603050405020304" pitchFamily="18" charset="0"/>
                  </a:defRPr>
                </a:lvl2pPr>
                <a:lvl3pPr marL="1143000" indent="-228600" eaLnBrk="0" hangingPunct="0">
                  <a:defRPr>
                    <a:solidFill>
                      <a:schemeClr val="tx1"/>
                    </a:solidFill>
                    <a:latin typeface="Times New Roman" panose="02020603050405020304" pitchFamily="18" charset="0"/>
                  </a:defRPr>
                </a:lvl3pPr>
                <a:lvl4pPr marL="1600200" indent="-228600" eaLnBrk="0" hangingPunct="0">
                  <a:defRPr>
                    <a:solidFill>
                      <a:schemeClr val="tx1"/>
                    </a:solidFill>
                    <a:latin typeface="Times New Roman" panose="02020603050405020304" pitchFamily="18" charset="0"/>
                  </a:defRPr>
                </a:lvl4pPr>
                <a:lvl5pPr marL="2057400" indent="-228600" eaLnBrk="0" hangingPunct="0">
                  <a:defRPr>
                    <a:solidFill>
                      <a:schemeClr val="tx1"/>
                    </a:solidFill>
                    <a:latin typeface="Times New Roman" panose="02020603050405020304" pitchFamily="18" charset="0"/>
                  </a:defRPr>
                </a:lvl5pPr>
                <a:lvl6pPr marL="2514600" indent="-228600" algn="ctr" eaLnBrk="0" fontAlgn="base" hangingPunct="0">
                  <a:spcBef>
                    <a:spcPct val="50000"/>
                  </a:spcBef>
                  <a:spcAft>
                    <a:spcPct val="0"/>
                  </a:spcAft>
                  <a:defRPr>
                    <a:solidFill>
                      <a:schemeClr val="tx1"/>
                    </a:solidFill>
                    <a:latin typeface="Times New Roman" panose="02020603050405020304" pitchFamily="18" charset="0"/>
                  </a:defRPr>
                </a:lvl6pPr>
                <a:lvl7pPr marL="2971800" indent="-228600" algn="ctr" eaLnBrk="0" fontAlgn="base" hangingPunct="0">
                  <a:spcBef>
                    <a:spcPct val="50000"/>
                  </a:spcBef>
                  <a:spcAft>
                    <a:spcPct val="0"/>
                  </a:spcAft>
                  <a:defRPr>
                    <a:solidFill>
                      <a:schemeClr val="tx1"/>
                    </a:solidFill>
                    <a:latin typeface="Times New Roman" panose="02020603050405020304" pitchFamily="18" charset="0"/>
                  </a:defRPr>
                </a:lvl7pPr>
                <a:lvl8pPr marL="3429000" indent="-228600" algn="ctr" eaLnBrk="0" fontAlgn="base" hangingPunct="0">
                  <a:spcBef>
                    <a:spcPct val="50000"/>
                  </a:spcBef>
                  <a:spcAft>
                    <a:spcPct val="0"/>
                  </a:spcAft>
                  <a:defRPr>
                    <a:solidFill>
                      <a:schemeClr val="tx1"/>
                    </a:solidFill>
                    <a:latin typeface="Times New Roman" panose="02020603050405020304" pitchFamily="18" charset="0"/>
                  </a:defRPr>
                </a:lvl8pPr>
                <a:lvl9pPr marL="3886200" indent="-228600" algn="ctr" eaLnBrk="0" fontAlgn="base" hangingPunct="0">
                  <a:spcBef>
                    <a:spcPct val="50000"/>
                  </a:spcBef>
                  <a:spcAft>
                    <a:spcPct val="0"/>
                  </a:spcAft>
                  <a:defRPr>
                    <a:solidFill>
                      <a:schemeClr val="tx1"/>
                    </a:solidFill>
                    <a:latin typeface="Times New Roman" panose="02020603050405020304" pitchFamily="18" charset="0"/>
                  </a:defRPr>
                </a:lvl9pPr>
              </a:lstStyle>
              <a:p>
                <a:pPr eaLnBrk="1" hangingPunct="1"/>
                <a:r>
                  <a:rPr lang="en-US" sz="2400" dirty="0"/>
                  <a:t>a = b + c</a:t>
                </a:r>
              </a:p>
              <a:p>
                <a:pPr eaLnBrk="1" hangingPunct="1"/>
                <a:r>
                  <a:rPr lang="en-US" sz="2400" dirty="0"/>
                  <a:t>d = a + e</a:t>
                </a:r>
              </a:p>
            </p:txBody>
          </p:sp>
          <p:sp>
            <p:nvSpPr>
              <p:cNvPr id="15" name="Text Box 9"/>
              <p:cNvSpPr txBox="1">
                <a:spLocks noChangeArrowheads="1"/>
              </p:cNvSpPr>
              <p:nvPr/>
            </p:nvSpPr>
            <p:spPr bwMode="auto">
              <a:xfrm>
                <a:off x="6495763" y="3556522"/>
                <a:ext cx="3453455" cy="461665"/>
              </a:xfrm>
              <a:prstGeom prst="rect">
                <a:avLst/>
              </a:prstGeom>
              <a:solidFill>
                <a:srgbClr val="EAEAEA"/>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Times New Roman" panose="02020603050405020304" pitchFamily="18" charset="0"/>
                  </a:defRPr>
                </a:lvl1pPr>
                <a:lvl2pPr marL="742950" indent="-285750" eaLnBrk="0" hangingPunct="0">
                  <a:defRPr>
                    <a:solidFill>
                      <a:schemeClr val="tx1"/>
                    </a:solidFill>
                    <a:latin typeface="Times New Roman" panose="02020603050405020304" pitchFamily="18" charset="0"/>
                  </a:defRPr>
                </a:lvl2pPr>
                <a:lvl3pPr marL="1143000" indent="-228600" eaLnBrk="0" hangingPunct="0">
                  <a:defRPr>
                    <a:solidFill>
                      <a:schemeClr val="tx1"/>
                    </a:solidFill>
                    <a:latin typeface="Times New Roman" panose="02020603050405020304" pitchFamily="18" charset="0"/>
                  </a:defRPr>
                </a:lvl3pPr>
                <a:lvl4pPr marL="1600200" indent="-228600" eaLnBrk="0" hangingPunct="0">
                  <a:defRPr>
                    <a:solidFill>
                      <a:schemeClr val="tx1"/>
                    </a:solidFill>
                    <a:latin typeface="Times New Roman" panose="02020603050405020304" pitchFamily="18" charset="0"/>
                  </a:defRPr>
                </a:lvl4pPr>
                <a:lvl5pPr marL="2057400" indent="-228600" eaLnBrk="0" hangingPunct="0">
                  <a:defRPr>
                    <a:solidFill>
                      <a:schemeClr val="tx1"/>
                    </a:solidFill>
                    <a:latin typeface="Times New Roman" panose="02020603050405020304" pitchFamily="18" charset="0"/>
                  </a:defRPr>
                </a:lvl5pPr>
                <a:lvl6pPr marL="2514600" indent="-228600" algn="ctr" eaLnBrk="0" fontAlgn="base" hangingPunct="0">
                  <a:spcBef>
                    <a:spcPct val="50000"/>
                  </a:spcBef>
                  <a:spcAft>
                    <a:spcPct val="0"/>
                  </a:spcAft>
                  <a:defRPr>
                    <a:solidFill>
                      <a:schemeClr val="tx1"/>
                    </a:solidFill>
                    <a:latin typeface="Times New Roman" panose="02020603050405020304" pitchFamily="18" charset="0"/>
                  </a:defRPr>
                </a:lvl6pPr>
                <a:lvl7pPr marL="2971800" indent="-228600" algn="ctr" eaLnBrk="0" fontAlgn="base" hangingPunct="0">
                  <a:spcBef>
                    <a:spcPct val="50000"/>
                  </a:spcBef>
                  <a:spcAft>
                    <a:spcPct val="0"/>
                  </a:spcAft>
                  <a:defRPr>
                    <a:solidFill>
                      <a:schemeClr val="tx1"/>
                    </a:solidFill>
                    <a:latin typeface="Times New Roman" panose="02020603050405020304" pitchFamily="18" charset="0"/>
                  </a:defRPr>
                </a:lvl7pPr>
                <a:lvl8pPr marL="3429000" indent="-228600" algn="ctr" eaLnBrk="0" fontAlgn="base" hangingPunct="0">
                  <a:spcBef>
                    <a:spcPct val="50000"/>
                  </a:spcBef>
                  <a:spcAft>
                    <a:spcPct val="0"/>
                  </a:spcAft>
                  <a:defRPr>
                    <a:solidFill>
                      <a:schemeClr val="tx1"/>
                    </a:solidFill>
                    <a:latin typeface="Times New Roman" panose="02020603050405020304" pitchFamily="18" charset="0"/>
                  </a:defRPr>
                </a:lvl8pPr>
                <a:lvl9pPr marL="3886200" indent="-228600" algn="ctr" eaLnBrk="0" fontAlgn="base" hangingPunct="0">
                  <a:spcBef>
                    <a:spcPct val="50000"/>
                  </a:spcBef>
                  <a:spcAft>
                    <a:spcPct val="0"/>
                  </a:spcAft>
                  <a:defRPr>
                    <a:solidFill>
                      <a:schemeClr val="tx1"/>
                    </a:solidFill>
                    <a:latin typeface="Times New Roman" panose="02020603050405020304" pitchFamily="18" charset="0"/>
                  </a:defRPr>
                </a:lvl9pPr>
              </a:lstStyle>
              <a:p>
                <a:pPr algn="l" eaLnBrk="1" hangingPunct="1"/>
                <a:r>
                  <a:rPr lang="en-US" sz="2400" b="1" dirty="0">
                    <a:solidFill>
                      <a:srgbClr val="002060"/>
                    </a:solidFill>
                  </a:rPr>
                  <a:t>If a is subsequently used</a:t>
                </a:r>
              </a:p>
            </p:txBody>
          </p:sp>
          <p:sp>
            <p:nvSpPr>
              <p:cNvPr id="17" name="Rectangle 10"/>
              <p:cNvSpPr>
                <a:spLocks noChangeArrowheads="1"/>
              </p:cNvSpPr>
              <p:nvPr/>
            </p:nvSpPr>
            <p:spPr bwMode="auto">
              <a:xfrm>
                <a:off x="6504295" y="4656508"/>
                <a:ext cx="3908947" cy="461665"/>
              </a:xfrm>
              <a:prstGeom prst="rect">
                <a:avLst/>
              </a:prstGeom>
              <a:noFill/>
              <a:ln w="9525" algn="ctr">
                <a:solidFill>
                  <a:schemeClr val="tx1"/>
                </a:solidFill>
                <a:round/>
              </a:ln>
              <a:extLst>
                <a:ext uri="{909E8E84-426E-40DD-AFC4-6F175D3DCCD1}">
                  <a14:hiddenFill xmlns:a14="http://schemas.microsoft.com/office/drawing/2010/main">
                    <a:solidFill>
                      <a:srgbClr val="FFFFFF"/>
                    </a:solidFill>
                  </a14:hiddenFill>
                </a:ext>
              </a:extLst>
            </p:spPr>
            <p:txBody>
              <a:bodyPr wrap="square" anchor="ctr">
                <a:spAutoFit/>
              </a:bodyPr>
              <a:lstStyle>
                <a:lvl1pPr eaLnBrk="0" hangingPunct="0">
                  <a:defRPr>
                    <a:solidFill>
                      <a:schemeClr val="tx1"/>
                    </a:solidFill>
                    <a:latin typeface="Times New Roman" panose="02020603050405020304" pitchFamily="18" charset="0"/>
                  </a:defRPr>
                </a:lvl1pPr>
                <a:lvl2pPr marL="742950" indent="-285750" eaLnBrk="0" hangingPunct="0">
                  <a:defRPr>
                    <a:solidFill>
                      <a:schemeClr val="tx1"/>
                    </a:solidFill>
                    <a:latin typeface="Times New Roman" panose="02020603050405020304" pitchFamily="18" charset="0"/>
                  </a:defRPr>
                </a:lvl2pPr>
                <a:lvl3pPr marL="1143000" indent="-228600" eaLnBrk="0" hangingPunct="0">
                  <a:defRPr>
                    <a:solidFill>
                      <a:schemeClr val="tx1"/>
                    </a:solidFill>
                    <a:latin typeface="Times New Roman" panose="02020603050405020304" pitchFamily="18" charset="0"/>
                  </a:defRPr>
                </a:lvl3pPr>
                <a:lvl4pPr marL="1600200" indent="-228600" eaLnBrk="0" hangingPunct="0">
                  <a:defRPr>
                    <a:solidFill>
                      <a:schemeClr val="tx1"/>
                    </a:solidFill>
                    <a:latin typeface="Times New Roman" panose="02020603050405020304" pitchFamily="18" charset="0"/>
                  </a:defRPr>
                </a:lvl4pPr>
                <a:lvl5pPr marL="2057400" indent="-228600" eaLnBrk="0" hangingPunct="0">
                  <a:defRPr>
                    <a:solidFill>
                      <a:schemeClr val="tx1"/>
                    </a:solidFill>
                    <a:latin typeface="Times New Roman" panose="02020603050405020304" pitchFamily="18" charset="0"/>
                  </a:defRPr>
                </a:lvl5pPr>
                <a:lvl6pPr marL="2514600" indent="-228600" algn="ctr" eaLnBrk="0" fontAlgn="base" hangingPunct="0">
                  <a:spcBef>
                    <a:spcPct val="50000"/>
                  </a:spcBef>
                  <a:spcAft>
                    <a:spcPct val="0"/>
                  </a:spcAft>
                  <a:defRPr>
                    <a:solidFill>
                      <a:schemeClr val="tx1"/>
                    </a:solidFill>
                    <a:latin typeface="Times New Roman" panose="02020603050405020304" pitchFamily="18" charset="0"/>
                  </a:defRPr>
                </a:lvl6pPr>
                <a:lvl7pPr marL="2971800" indent="-228600" algn="ctr" eaLnBrk="0" fontAlgn="base" hangingPunct="0">
                  <a:spcBef>
                    <a:spcPct val="50000"/>
                  </a:spcBef>
                  <a:spcAft>
                    <a:spcPct val="0"/>
                  </a:spcAft>
                  <a:defRPr>
                    <a:solidFill>
                      <a:schemeClr val="tx1"/>
                    </a:solidFill>
                    <a:latin typeface="Times New Roman" panose="02020603050405020304" pitchFamily="18" charset="0"/>
                  </a:defRPr>
                </a:lvl7pPr>
                <a:lvl8pPr marL="3429000" indent="-228600" algn="ctr" eaLnBrk="0" fontAlgn="base" hangingPunct="0">
                  <a:spcBef>
                    <a:spcPct val="50000"/>
                  </a:spcBef>
                  <a:spcAft>
                    <a:spcPct val="0"/>
                  </a:spcAft>
                  <a:defRPr>
                    <a:solidFill>
                      <a:schemeClr val="tx1"/>
                    </a:solidFill>
                    <a:latin typeface="Times New Roman" panose="02020603050405020304" pitchFamily="18" charset="0"/>
                  </a:defRPr>
                </a:lvl8pPr>
                <a:lvl9pPr marL="3886200" indent="-228600" algn="ctr" eaLnBrk="0" fontAlgn="base" hangingPunct="0">
                  <a:spcBef>
                    <a:spcPct val="50000"/>
                  </a:spcBef>
                  <a:spcAft>
                    <a:spcPct val="0"/>
                  </a:spcAft>
                  <a:defRPr>
                    <a:solidFill>
                      <a:schemeClr val="tx1"/>
                    </a:solidFill>
                    <a:latin typeface="Times New Roman" panose="02020603050405020304" pitchFamily="18" charset="0"/>
                  </a:defRPr>
                </a:lvl9pPr>
              </a:lstStyle>
              <a:p>
                <a:pPr eaLnBrk="1" hangingPunct="1"/>
                <a:r>
                  <a:rPr lang="en-US" sz="2400" b="1" dirty="0">
                    <a:solidFill>
                      <a:srgbClr val="002060"/>
                    </a:solidFill>
                  </a:rPr>
                  <a:t>This statement is </a:t>
                </a:r>
                <a:r>
                  <a:rPr lang="en-US" sz="2400" b="1" dirty="0" smtClean="0">
                    <a:solidFill>
                      <a:srgbClr val="002060"/>
                    </a:solidFill>
                  </a:rPr>
                  <a:t>redundant</a:t>
                </a:r>
                <a:endParaRPr lang="en-US" sz="2400" b="1" dirty="0">
                  <a:solidFill>
                    <a:srgbClr val="002060"/>
                  </a:solidFill>
                </a:endParaRPr>
              </a:p>
            </p:txBody>
          </p:sp>
          <p:cxnSp>
            <p:nvCxnSpPr>
              <p:cNvPr id="18" name="Straight Arrow Connector 12"/>
              <p:cNvCxnSpPr>
                <a:cxnSpLocks noChangeShapeType="1"/>
              </p:cNvCxnSpPr>
              <p:nvPr/>
            </p:nvCxnSpPr>
            <p:spPr bwMode="auto">
              <a:xfrm>
                <a:off x="4804012" y="4353636"/>
                <a:ext cx="1672988" cy="523164"/>
              </a:xfrm>
              <a:prstGeom prst="straightConnector1">
                <a:avLst/>
              </a:prstGeom>
              <a:noFill/>
              <a:ln w="50800" algn="ctr">
                <a:solidFill>
                  <a:schemeClr val="tx1"/>
                </a:solidFill>
                <a:round/>
                <a:tailEnd type="arrow" w="med" len="med"/>
              </a:ln>
              <a:extLst>
                <a:ext uri="{909E8E84-426E-40DD-AFC4-6F175D3DCCD1}">
                  <a14:hiddenFill xmlns:a14="http://schemas.microsoft.com/office/drawing/2010/main">
                    <a:noFill/>
                  </a14:hiddenFill>
                </a:ext>
              </a:extLst>
            </p:spPr>
          </p:cxnSp>
          <p:grpSp>
            <p:nvGrpSpPr>
              <p:cNvPr id="26" name="Group 25"/>
              <p:cNvGrpSpPr/>
              <p:nvPr/>
            </p:nvGrpSpPr>
            <p:grpSpPr>
              <a:xfrm>
                <a:off x="2457164" y="3593814"/>
                <a:ext cx="3429000" cy="914400"/>
                <a:chOff x="2438400" y="3505200"/>
                <a:chExt cx="3429000" cy="914400"/>
              </a:xfrm>
            </p:grpSpPr>
            <p:sp>
              <p:nvSpPr>
                <p:cNvPr id="27" name="Rectangle 6"/>
                <p:cNvSpPr>
                  <a:spLocks noChangeArrowheads="1"/>
                </p:cNvSpPr>
                <p:nvPr/>
              </p:nvSpPr>
              <p:spPr bwMode="auto">
                <a:xfrm>
                  <a:off x="2438400" y="3962400"/>
                  <a:ext cx="3429000" cy="457200"/>
                </a:xfrm>
                <a:prstGeom prst="rect">
                  <a:avLst/>
                </a:prstGeom>
              </p:spPr>
              <p:style>
                <a:lnRef idx="1">
                  <a:schemeClr val="accent6"/>
                </a:lnRef>
                <a:fillRef idx="1003">
                  <a:schemeClr val="lt2"/>
                </a:fillRef>
                <a:effectRef idx="1">
                  <a:schemeClr val="accent6"/>
                </a:effectRef>
                <a:fontRef idx="minor">
                  <a:schemeClr val="dk1"/>
                </a:fontRef>
              </p:style>
              <p:txBody>
                <a:bodyPr wrap="none" anchor="ctr"/>
                <a:lstStyle>
                  <a:lvl1pPr eaLnBrk="0" hangingPunct="0">
                    <a:defRPr>
                      <a:solidFill>
                        <a:schemeClr val="tx1"/>
                      </a:solidFill>
                      <a:latin typeface="Times New Roman" panose="02020603050405020304" pitchFamily="18" charset="0"/>
                    </a:defRPr>
                  </a:lvl1pPr>
                  <a:lvl2pPr marL="742950" indent="-285750" eaLnBrk="0" hangingPunct="0">
                    <a:defRPr>
                      <a:solidFill>
                        <a:schemeClr val="tx1"/>
                      </a:solidFill>
                      <a:latin typeface="Times New Roman" panose="02020603050405020304" pitchFamily="18" charset="0"/>
                    </a:defRPr>
                  </a:lvl2pPr>
                  <a:lvl3pPr marL="1143000" indent="-228600" eaLnBrk="0" hangingPunct="0">
                    <a:defRPr>
                      <a:solidFill>
                        <a:schemeClr val="tx1"/>
                      </a:solidFill>
                      <a:latin typeface="Times New Roman" panose="02020603050405020304" pitchFamily="18" charset="0"/>
                    </a:defRPr>
                  </a:lvl3pPr>
                  <a:lvl4pPr marL="1600200" indent="-228600" eaLnBrk="0" hangingPunct="0">
                    <a:defRPr>
                      <a:solidFill>
                        <a:schemeClr val="tx1"/>
                      </a:solidFill>
                      <a:latin typeface="Times New Roman" panose="02020603050405020304" pitchFamily="18" charset="0"/>
                    </a:defRPr>
                  </a:lvl4pPr>
                  <a:lvl5pPr marL="2057400" indent="-228600" eaLnBrk="0" hangingPunct="0">
                    <a:defRPr>
                      <a:solidFill>
                        <a:schemeClr val="tx1"/>
                      </a:solidFill>
                      <a:latin typeface="Times New Roman" panose="02020603050405020304" pitchFamily="18" charset="0"/>
                    </a:defRPr>
                  </a:lvl5pPr>
                  <a:lvl6pPr marL="2514600" indent="-228600" algn="ctr" eaLnBrk="0" fontAlgn="base" hangingPunct="0">
                    <a:spcBef>
                      <a:spcPct val="50000"/>
                    </a:spcBef>
                    <a:spcAft>
                      <a:spcPct val="0"/>
                    </a:spcAft>
                    <a:defRPr>
                      <a:solidFill>
                        <a:schemeClr val="tx1"/>
                      </a:solidFill>
                      <a:latin typeface="Times New Roman" panose="02020603050405020304" pitchFamily="18" charset="0"/>
                    </a:defRPr>
                  </a:lvl6pPr>
                  <a:lvl7pPr marL="2971800" indent="-228600" algn="ctr" eaLnBrk="0" fontAlgn="base" hangingPunct="0">
                    <a:spcBef>
                      <a:spcPct val="50000"/>
                    </a:spcBef>
                    <a:spcAft>
                      <a:spcPct val="0"/>
                    </a:spcAft>
                    <a:defRPr>
                      <a:solidFill>
                        <a:schemeClr val="tx1"/>
                      </a:solidFill>
                      <a:latin typeface="Times New Roman" panose="02020603050405020304" pitchFamily="18" charset="0"/>
                    </a:defRPr>
                  </a:lvl7pPr>
                  <a:lvl8pPr marL="3429000" indent="-228600" algn="ctr" eaLnBrk="0" fontAlgn="base" hangingPunct="0">
                    <a:spcBef>
                      <a:spcPct val="50000"/>
                    </a:spcBef>
                    <a:spcAft>
                      <a:spcPct val="0"/>
                    </a:spcAft>
                    <a:defRPr>
                      <a:solidFill>
                        <a:schemeClr val="tx1"/>
                      </a:solidFill>
                      <a:latin typeface="Times New Roman" panose="02020603050405020304" pitchFamily="18" charset="0"/>
                    </a:defRPr>
                  </a:lvl8pPr>
                  <a:lvl9pPr marL="3886200" indent="-228600" algn="ctr" eaLnBrk="0" fontAlgn="base" hangingPunct="0">
                    <a:spcBef>
                      <a:spcPct val="50000"/>
                    </a:spcBef>
                    <a:spcAft>
                      <a:spcPct val="0"/>
                    </a:spcAft>
                    <a:defRPr>
                      <a:solidFill>
                        <a:schemeClr val="tx1"/>
                      </a:solidFill>
                      <a:latin typeface="Times New Roman" panose="02020603050405020304" pitchFamily="18" charset="0"/>
                    </a:defRPr>
                  </a:lvl9pPr>
                </a:lstStyle>
                <a:p>
                  <a:pPr algn="ctr" eaLnBrk="1" hangingPunct="1"/>
                  <a:r>
                    <a:rPr lang="en-US" sz="2000" b="1" dirty="0">
                      <a:solidFill>
                        <a:srgbClr val="00B050"/>
                      </a:solidFill>
                    </a:rPr>
                    <a:t>MOV a, R0</a:t>
                  </a:r>
                  <a:endParaRPr lang="en-US" sz="2400" b="1" dirty="0">
                    <a:solidFill>
                      <a:srgbClr val="00B050"/>
                    </a:solidFill>
                  </a:endParaRPr>
                </a:p>
              </p:txBody>
            </p:sp>
            <p:sp>
              <p:nvSpPr>
                <p:cNvPr id="28" name="Rectangle 7"/>
                <p:cNvSpPr>
                  <a:spLocks noChangeArrowheads="1"/>
                </p:cNvSpPr>
                <p:nvPr/>
              </p:nvSpPr>
              <p:spPr bwMode="auto">
                <a:xfrm>
                  <a:off x="2438400" y="3505200"/>
                  <a:ext cx="3429000" cy="457200"/>
                </a:xfrm>
                <a:prstGeom prst="rect">
                  <a:avLst/>
                </a:prstGeom>
              </p:spPr>
              <p:style>
                <a:lnRef idx="1">
                  <a:schemeClr val="accent6"/>
                </a:lnRef>
                <a:fillRef idx="1003">
                  <a:schemeClr val="lt2"/>
                </a:fillRef>
                <a:effectRef idx="1">
                  <a:schemeClr val="accent6"/>
                </a:effectRef>
                <a:fontRef idx="minor">
                  <a:schemeClr val="dk1"/>
                </a:fontRef>
              </p:style>
              <p:txBody>
                <a:bodyPr wrap="none" anchor="ctr"/>
                <a:lstStyle>
                  <a:lvl1pPr eaLnBrk="0" hangingPunct="0">
                    <a:defRPr>
                      <a:solidFill>
                        <a:schemeClr val="tx1"/>
                      </a:solidFill>
                      <a:latin typeface="Times New Roman" panose="02020603050405020304" pitchFamily="18" charset="0"/>
                    </a:defRPr>
                  </a:lvl1pPr>
                  <a:lvl2pPr marL="742950" indent="-285750" eaLnBrk="0" hangingPunct="0">
                    <a:defRPr>
                      <a:solidFill>
                        <a:schemeClr val="tx1"/>
                      </a:solidFill>
                      <a:latin typeface="Times New Roman" panose="02020603050405020304" pitchFamily="18" charset="0"/>
                    </a:defRPr>
                  </a:lvl2pPr>
                  <a:lvl3pPr marL="1143000" indent="-228600" eaLnBrk="0" hangingPunct="0">
                    <a:defRPr>
                      <a:solidFill>
                        <a:schemeClr val="tx1"/>
                      </a:solidFill>
                      <a:latin typeface="Times New Roman" panose="02020603050405020304" pitchFamily="18" charset="0"/>
                    </a:defRPr>
                  </a:lvl3pPr>
                  <a:lvl4pPr marL="1600200" indent="-228600" eaLnBrk="0" hangingPunct="0">
                    <a:defRPr>
                      <a:solidFill>
                        <a:schemeClr val="tx1"/>
                      </a:solidFill>
                      <a:latin typeface="Times New Roman" panose="02020603050405020304" pitchFamily="18" charset="0"/>
                    </a:defRPr>
                  </a:lvl4pPr>
                  <a:lvl5pPr marL="2057400" indent="-228600" eaLnBrk="0" hangingPunct="0">
                    <a:defRPr>
                      <a:solidFill>
                        <a:schemeClr val="tx1"/>
                      </a:solidFill>
                      <a:latin typeface="Times New Roman" panose="02020603050405020304" pitchFamily="18" charset="0"/>
                    </a:defRPr>
                  </a:lvl5pPr>
                  <a:lvl6pPr marL="2514600" indent="-228600" algn="ctr" eaLnBrk="0" fontAlgn="base" hangingPunct="0">
                    <a:spcBef>
                      <a:spcPct val="50000"/>
                    </a:spcBef>
                    <a:spcAft>
                      <a:spcPct val="0"/>
                    </a:spcAft>
                    <a:defRPr>
                      <a:solidFill>
                        <a:schemeClr val="tx1"/>
                      </a:solidFill>
                      <a:latin typeface="Times New Roman" panose="02020603050405020304" pitchFamily="18" charset="0"/>
                    </a:defRPr>
                  </a:lvl6pPr>
                  <a:lvl7pPr marL="2971800" indent="-228600" algn="ctr" eaLnBrk="0" fontAlgn="base" hangingPunct="0">
                    <a:spcBef>
                      <a:spcPct val="50000"/>
                    </a:spcBef>
                    <a:spcAft>
                      <a:spcPct val="0"/>
                    </a:spcAft>
                    <a:defRPr>
                      <a:solidFill>
                        <a:schemeClr val="tx1"/>
                      </a:solidFill>
                      <a:latin typeface="Times New Roman" panose="02020603050405020304" pitchFamily="18" charset="0"/>
                    </a:defRPr>
                  </a:lvl7pPr>
                  <a:lvl8pPr marL="3429000" indent="-228600" algn="ctr" eaLnBrk="0" fontAlgn="base" hangingPunct="0">
                    <a:spcBef>
                      <a:spcPct val="50000"/>
                    </a:spcBef>
                    <a:spcAft>
                      <a:spcPct val="0"/>
                    </a:spcAft>
                    <a:defRPr>
                      <a:solidFill>
                        <a:schemeClr val="tx1"/>
                      </a:solidFill>
                      <a:latin typeface="Times New Roman" panose="02020603050405020304" pitchFamily="18" charset="0"/>
                    </a:defRPr>
                  </a:lvl8pPr>
                  <a:lvl9pPr marL="3886200" indent="-228600" algn="ctr" eaLnBrk="0" fontAlgn="base" hangingPunct="0">
                    <a:spcBef>
                      <a:spcPct val="50000"/>
                    </a:spcBef>
                    <a:spcAft>
                      <a:spcPct val="0"/>
                    </a:spcAft>
                    <a:defRPr>
                      <a:solidFill>
                        <a:schemeClr val="tx1"/>
                      </a:solidFill>
                      <a:latin typeface="Times New Roman" panose="02020603050405020304" pitchFamily="18" charset="0"/>
                    </a:defRPr>
                  </a:lvl9pPr>
                </a:lstStyle>
                <a:p>
                  <a:pPr algn="ctr" eaLnBrk="1" hangingPunct="1"/>
                  <a:r>
                    <a:rPr lang="en-US" sz="2000" b="1" dirty="0">
                      <a:solidFill>
                        <a:srgbClr val="00B050"/>
                      </a:solidFill>
                    </a:rPr>
                    <a:t>MOV R0, a</a:t>
                  </a:r>
                  <a:endParaRPr lang="en-US" sz="2400" b="1" dirty="0">
                    <a:solidFill>
                      <a:srgbClr val="00B050"/>
                    </a:solidFill>
                  </a:endParaRPr>
                </a:p>
              </p:txBody>
            </p:sp>
          </p:grpSp>
        </p:grpSp>
      </p:grpSp>
      <p:sp>
        <p:nvSpPr>
          <p:cNvPr id="3" name="Slide Number Placeholder 2"/>
          <p:cNvSpPr>
            <a:spLocks noGrp="1"/>
          </p:cNvSpPr>
          <p:nvPr>
            <p:ph type="sldNum" sz="quarter" idx="12"/>
          </p:nvPr>
        </p:nvSpPr>
        <p:spPr/>
        <p:txBody>
          <a:bodyPr/>
          <a:lstStyle/>
          <a:p>
            <a:fld id="{B887E577-0E77-4039-B007-114F8AF001BE}" type="slidenum">
              <a:rPr lang="en-US" smtClean="0"/>
              <a:t>9</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42294"/>
            <a:ext cx="10515600" cy="986006"/>
          </a:xfrm>
        </p:spPr>
        <p:txBody>
          <a:bodyPr>
            <a:normAutofit/>
          </a:bodyPr>
          <a:lstStyle/>
          <a:p>
            <a:r>
              <a:rPr lang="en-US" sz="6000" b="1" dirty="0" smtClean="0">
                <a:solidFill>
                  <a:srgbClr val="002060"/>
                </a:solidFill>
              </a:rPr>
              <a:t>Instruction Selection</a:t>
            </a:r>
            <a:endParaRPr lang="en-US" sz="6000" b="1" dirty="0">
              <a:solidFill>
                <a:srgbClr val="002060"/>
              </a:solidFill>
            </a:endParaRPr>
          </a:p>
        </p:txBody>
      </p:sp>
      <p:sp>
        <p:nvSpPr>
          <p:cNvPr id="3" name="Content Placeholder 2"/>
          <p:cNvSpPr>
            <a:spLocks noGrp="1"/>
          </p:cNvSpPr>
          <p:nvPr>
            <p:ph idx="1"/>
          </p:nvPr>
        </p:nvSpPr>
        <p:spPr>
          <a:xfrm>
            <a:off x="838200" y="1388891"/>
            <a:ext cx="10515600" cy="5162033"/>
          </a:xfrm>
        </p:spPr>
        <p:txBody>
          <a:bodyPr>
            <a:normAutofit/>
          </a:bodyPr>
          <a:lstStyle/>
          <a:p>
            <a:pPr algn="just"/>
            <a:r>
              <a:rPr lang="en-US" sz="3200" dirty="0" smtClean="0"/>
              <a:t>The quality of the generated code is determined by its speed and size.</a:t>
            </a:r>
          </a:p>
          <a:p>
            <a:pPr algn="just"/>
            <a:r>
              <a:rPr lang="en-US" sz="3200" dirty="0" smtClean="0">
                <a:solidFill>
                  <a:srgbClr val="C00000"/>
                </a:solidFill>
              </a:rPr>
              <a:t>Cost difference between the different implementations</a:t>
            </a:r>
            <a:r>
              <a:rPr lang="en-US" sz="3200" dirty="0" smtClean="0"/>
              <a:t> may be significant.</a:t>
            </a:r>
          </a:p>
          <a:p>
            <a:pPr lvl="1"/>
            <a:r>
              <a:rPr lang="en-US" sz="2800" dirty="0" smtClean="0"/>
              <a:t>Say </a:t>
            </a:r>
            <a:r>
              <a:rPr lang="en-US" sz="2800" b="1" i="1" dirty="0" smtClean="0">
                <a:solidFill>
                  <a:srgbClr val="00B050"/>
                </a:solidFill>
              </a:rPr>
              <a:t>a = a + 1</a:t>
            </a:r>
          </a:p>
          <a:p>
            <a:pPr lvl="2">
              <a:buNone/>
            </a:pPr>
            <a:r>
              <a:rPr lang="en-US" sz="2400" b="1" dirty="0" err="1" smtClean="0">
                <a:solidFill>
                  <a:srgbClr val="002060"/>
                </a:solidFill>
              </a:rPr>
              <a:t>Mov</a:t>
            </a:r>
            <a:r>
              <a:rPr lang="en-US" sz="2400" b="1" dirty="0" smtClean="0">
                <a:solidFill>
                  <a:srgbClr val="002060"/>
                </a:solidFill>
              </a:rPr>
              <a:t> a, R0</a:t>
            </a:r>
          </a:p>
          <a:p>
            <a:pPr lvl="2">
              <a:buNone/>
            </a:pPr>
            <a:r>
              <a:rPr lang="en-US" sz="2400" b="1" dirty="0" smtClean="0">
                <a:solidFill>
                  <a:srgbClr val="002060"/>
                </a:solidFill>
              </a:rPr>
              <a:t>Add #1, R0</a:t>
            </a:r>
          </a:p>
          <a:p>
            <a:pPr lvl="2">
              <a:buNone/>
            </a:pPr>
            <a:r>
              <a:rPr lang="en-US" sz="2400" b="1" dirty="0" err="1" smtClean="0">
                <a:solidFill>
                  <a:srgbClr val="002060"/>
                </a:solidFill>
              </a:rPr>
              <a:t>Mov</a:t>
            </a:r>
            <a:r>
              <a:rPr lang="en-US" sz="2400" b="1" dirty="0" smtClean="0">
                <a:solidFill>
                  <a:srgbClr val="002060"/>
                </a:solidFill>
              </a:rPr>
              <a:t> R0, a</a:t>
            </a:r>
          </a:p>
          <a:p>
            <a:pPr lvl="1"/>
            <a:r>
              <a:rPr lang="en-US" sz="2800" dirty="0" smtClean="0">
                <a:gradFill>
                  <a:gsLst>
                    <a:gs pos="0">
                      <a:srgbClr val="7B32B2"/>
                    </a:gs>
                    <a:gs pos="100000">
                      <a:srgbClr val="401A5D"/>
                    </a:gs>
                  </a:gsLst>
                  <a:lin scaled="0"/>
                </a:gradFill>
              </a:rPr>
              <a:t>If the target machine has increment instruction (INC), we can write</a:t>
            </a:r>
          </a:p>
          <a:p>
            <a:pPr lvl="2">
              <a:buNone/>
            </a:pPr>
            <a:r>
              <a:rPr lang="en-US" sz="2800" b="1" dirty="0" err="1" smtClean="0">
                <a:gradFill>
                  <a:gsLst>
                    <a:gs pos="0">
                      <a:srgbClr val="7B32B2"/>
                    </a:gs>
                    <a:gs pos="100000">
                      <a:srgbClr val="401A5D"/>
                    </a:gs>
                  </a:gsLst>
                  <a:lin scaled="0"/>
                </a:gradFill>
              </a:rPr>
              <a:t>inc</a:t>
            </a:r>
            <a:r>
              <a:rPr lang="en-US" sz="2800" b="1" dirty="0" smtClean="0">
                <a:gradFill>
                  <a:gsLst>
                    <a:gs pos="0">
                      <a:srgbClr val="7B32B2"/>
                    </a:gs>
                    <a:gs pos="100000">
                      <a:srgbClr val="401A5D"/>
                    </a:gs>
                  </a:gsLst>
                  <a:lin scaled="0"/>
                </a:gradFill>
              </a:rPr>
              <a:t> a </a:t>
            </a:r>
            <a:r>
              <a:rPr lang="en-US" sz="2800" b="1" dirty="0" smtClean="0"/>
              <a:t>  </a:t>
            </a:r>
            <a:r>
              <a:rPr lang="en-US" sz="2800" dirty="0" smtClean="0">
                <a:solidFill>
                  <a:srgbClr val="C00000"/>
                </a:solidFill>
              </a:rPr>
              <a:t>// more efficient implementation</a:t>
            </a:r>
          </a:p>
        </p:txBody>
      </p:sp>
      <p:sp>
        <p:nvSpPr>
          <p:cNvPr id="4" name="Slide Number Placeholder 3"/>
          <p:cNvSpPr>
            <a:spLocks noGrp="1"/>
          </p:cNvSpPr>
          <p:nvPr>
            <p:ph type="sldNum" sz="quarter" idx="12"/>
          </p:nvPr>
        </p:nvSpPr>
        <p:spPr/>
        <p:txBody>
          <a:bodyPr/>
          <a:lstStyle/>
          <a:p>
            <a:fld id="{B887E577-0E77-4039-B007-114F8AF001BE}" type="slidenum">
              <a:rPr lang="en-US" smtClean="0"/>
              <a:t>10</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01350"/>
            <a:ext cx="10515600" cy="999654"/>
          </a:xfrm>
        </p:spPr>
        <p:txBody>
          <a:bodyPr>
            <a:normAutofit/>
          </a:bodyPr>
          <a:lstStyle/>
          <a:p>
            <a:r>
              <a:rPr lang="en-US" sz="6000" b="1" dirty="0" smtClean="0">
                <a:solidFill>
                  <a:srgbClr val="002060"/>
                </a:solidFill>
              </a:rPr>
              <a:t>Register Allocation</a:t>
            </a:r>
            <a:endParaRPr lang="en-US" sz="6000" b="1" dirty="0">
              <a:solidFill>
                <a:srgbClr val="002060"/>
              </a:solidFill>
            </a:endParaRPr>
          </a:p>
        </p:txBody>
      </p:sp>
      <p:sp>
        <p:nvSpPr>
          <p:cNvPr id="3" name="Content Placeholder 2"/>
          <p:cNvSpPr>
            <a:spLocks noGrp="1"/>
          </p:cNvSpPr>
          <p:nvPr>
            <p:ph idx="1"/>
          </p:nvPr>
        </p:nvSpPr>
        <p:spPr>
          <a:xfrm>
            <a:off x="838200" y="1501254"/>
            <a:ext cx="10515600" cy="5076967"/>
          </a:xfrm>
        </p:spPr>
        <p:txBody>
          <a:bodyPr>
            <a:normAutofit/>
          </a:bodyPr>
          <a:lstStyle/>
          <a:p>
            <a:pPr algn="just"/>
            <a:r>
              <a:rPr lang="en-US" u="sng" dirty="0" smtClean="0"/>
              <a:t>Instructions involving </a:t>
            </a:r>
            <a:r>
              <a:rPr lang="en-US" u="sng" dirty="0" smtClean="0">
                <a:solidFill>
                  <a:srgbClr val="C00000"/>
                </a:solidFill>
              </a:rPr>
              <a:t>register</a:t>
            </a:r>
            <a:r>
              <a:rPr lang="en-US" u="sng" dirty="0" smtClean="0"/>
              <a:t> operands are usually </a:t>
            </a:r>
            <a:r>
              <a:rPr lang="en-US" u="sng" dirty="0" smtClean="0">
                <a:solidFill>
                  <a:srgbClr val="C00000"/>
                </a:solidFill>
              </a:rPr>
              <a:t>shorter and faster </a:t>
            </a:r>
            <a:r>
              <a:rPr lang="en-US" u="sng" dirty="0" smtClean="0"/>
              <a:t>than those involving operands in </a:t>
            </a:r>
            <a:r>
              <a:rPr lang="en-US" u="sng" dirty="0" smtClean="0">
                <a:solidFill>
                  <a:srgbClr val="C00000"/>
                </a:solidFill>
              </a:rPr>
              <a:t>memory</a:t>
            </a:r>
            <a:r>
              <a:rPr lang="en-US" u="sng" dirty="0" smtClean="0"/>
              <a:t>.</a:t>
            </a:r>
            <a:endParaRPr lang="en-US" dirty="0" smtClean="0"/>
          </a:p>
          <a:p>
            <a:pPr algn="just"/>
            <a:r>
              <a:rPr lang="en-US" dirty="0" smtClean="0"/>
              <a:t>Efficient utilization of register is particularly important in code generation.</a:t>
            </a:r>
          </a:p>
          <a:p>
            <a:pPr algn="just"/>
            <a:r>
              <a:rPr lang="en-US" dirty="0" smtClean="0"/>
              <a:t>The use of register is subdivided into two sub problems</a:t>
            </a:r>
          </a:p>
          <a:p>
            <a:pPr lvl="1" algn="just"/>
            <a:r>
              <a:rPr lang="en-US" dirty="0" smtClean="0"/>
              <a:t>During</a:t>
            </a:r>
            <a:r>
              <a:rPr lang="en-US" dirty="0" smtClean="0">
                <a:solidFill>
                  <a:schemeClr val="tx1"/>
                </a:solidFill>
              </a:rPr>
              <a:t> </a:t>
            </a:r>
            <a:r>
              <a:rPr lang="en-US" b="1" i="1" dirty="0" smtClean="0">
                <a:solidFill>
                  <a:srgbClr val="C00000"/>
                </a:solidFill>
              </a:rPr>
              <a:t>register allocation</a:t>
            </a:r>
            <a:r>
              <a:rPr lang="en-US" b="1" i="1" dirty="0" smtClean="0"/>
              <a:t>, </a:t>
            </a:r>
            <a:r>
              <a:rPr lang="en-US" dirty="0" smtClean="0"/>
              <a:t>we select the set of variables that will reside in register at a point in the program.</a:t>
            </a:r>
          </a:p>
          <a:p>
            <a:pPr lvl="1" algn="just"/>
            <a:r>
              <a:rPr lang="en-US" dirty="0" smtClean="0"/>
              <a:t>During a subsequent </a:t>
            </a:r>
            <a:r>
              <a:rPr lang="en-US" b="1" i="1" dirty="0" smtClean="0">
                <a:solidFill>
                  <a:srgbClr val="C00000"/>
                </a:solidFill>
              </a:rPr>
              <a:t>register assignment phase</a:t>
            </a:r>
            <a:r>
              <a:rPr lang="en-US" dirty="0" smtClean="0"/>
              <a:t>, we pick the specific register that a variable will reside in.</a:t>
            </a:r>
          </a:p>
          <a:p>
            <a:pPr algn="just"/>
            <a:r>
              <a:rPr lang="en-US" dirty="0" smtClean="0"/>
              <a:t>Finding an optimal assignment of registers to variables is difficult</a:t>
            </a:r>
          </a:p>
          <a:p>
            <a:pPr algn="just"/>
            <a:r>
              <a:rPr lang="en-US" dirty="0" smtClean="0"/>
              <a:t>Certain machine requires register pairs:  </a:t>
            </a:r>
            <a:r>
              <a:rPr lang="en-US" b="1" i="1" dirty="0" smtClean="0">
                <a:solidFill>
                  <a:srgbClr val="C00000"/>
                </a:solidFill>
              </a:rPr>
              <a:t>M x , y</a:t>
            </a:r>
          </a:p>
          <a:p>
            <a:pPr algn="just"/>
            <a:endParaRPr lang="en-US" dirty="0"/>
          </a:p>
        </p:txBody>
      </p:sp>
      <p:sp>
        <p:nvSpPr>
          <p:cNvPr id="4" name="Slide Number Placeholder 3"/>
          <p:cNvSpPr>
            <a:spLocks noGrp="1"/>
          </p:cNvSpPr>
          <p:nvPr>
            <p:ph type="sldNum" sz="quarter" idx="12"/>
          </p:nvPr>
        </p:nvSpPr>
        <p:spPr/>
        <p:txBody>
          <a:bodyPr/>
          <a:lstStyle/>
          <a:p>
            <a:fld id="{B887E577-0E77-4039-B007-114F8AF001BE}" type="slidenum">
              <a:rPr lang="en-US" smtClean="0"/>
              <a:t>11</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smtClean="0">
                <a:solidFill>
                  <a:srgbClr val="002060"/>
                </a:solidFill>
              </a:rPr>
              <a:t>Register Allocation</a:t>
            </a:r>
            <a:endParaRPr lang="en-US" sz="6000" dirty="0">
              <a:solidFill>
                <a:srgbClr val="002060"/>
              </a:solidFill>
            </a:endParaRPr>
          </a:p>
        </p:txBody>
      </p:sp>
      <p:sp>
        <p:nvSpPr>
          <p:cNvPr id="3" name="Content Placeholder 2"/>
          <p:cNvSpPr>
            <a:spLocks noGrp="1"/>
          </p:cNvSpPr>
          <p:nvPr>
            <p:ph idx="1"/>
          </p:nvPr>
        </p:nvSpPr>
        <p:spPr/>
        <p:txBody>
          <a:bodyPr/>
          <a:lstStyle/>
          <a:p>
            <a:pPr algn="just"/>
            <a:r>
              <a:rPr lang="en-US" dirty="0" smtClean="0"/>
              <a:t>The multiplication instruction is of the form</a:t>
            </a:r>
          </a:p>
          <a:p>
            <a:pPr marL="0" indent="0" algn="just">
              <a:buNone/>
            </a:pPr>
            <a:r>
              <a:rPr lang="en-US" dirty="0" smtClean="0"/>
              <a:t>	 </a:t>
            </a:r>
            <a:r>
              <a:rPr lang="en-US" sz="3600" b="1" dirty="0" smtClean="0">
                <a:solidFill>
                  <a:srgbClr val="C00000"/>
                </a:solidFill>
              </a:rPr>
              <a:t>      M    x, y</a:t>
            </a:r>
          </a:p>
          <a:p>
            <a:pPr algn="just"/>
            <a:r>
              <a:rPr lang="en-US" dirty="0" smtClean="0"/>
              <a:t>where x, is the multiplicand,</a:t>
            </a:r>
            <a:r>
              <a:rPr lang="en-US" dirty="0" smtClean="0">
                <a:solidFill>
                  <a:srgbClr val="C00000"/>
                </a:solidFill>
              </a:rPr>
              <a:t> is the even register of an even/odd</a:t>
            </a:r>
            <a:r>
              <a:rPr lang="en-US" dirty="0" smtClean="0"/>
              <a:t> register pair. </a:t>
            </a:r>
          </a:p>
          <a:p>
            <a:pPr algn="just"/>
            <a:r>
              <a:rPr lang="en-US" dirty="0" smtClean="0"/>
              <a:t>The multiplicand value is taken from the odd register pair. The multiplier y is a single register. </a:t>
            </a:r>
            <a:r>
              <a:rPr lang="en-US" dirty="0" smtClean="0">
                <a:solidFill>
                  <a:srgbClr val="C00000"/>
                </a:solidFill>
              </a:rPr>
              <a:t>The product occupies the entire even/odd register pair.</a:t>
            </a:r>
          </a:p>
          <a:p>
            <a:pPr algn="just"/>
            <a:endParaRPr lang="en-US" dirty="0" smtClean="0">
              <a:solidFill>
                <a:srgbClr val="C00000"/>
              </a:solidFill>
            </a:endParaRPr>
          </a:p>
        </p:txBody>
      </p:sp>
      <p:sp>
        <p:nvSpPr>
          <p:cNvPr id="4" name="Slide Number Placeholder 3"/>
          <p:cNvSpPr>
            <a:spLocks noGrp="1"/>
          </p:cNvSpPr>
          <p:nvPr>
            <p:ph type="sldNum" sz="quarter" idx="12"/>
          </p:nvPr>
        </p:nvSpPr>
        <p:spPr/>
        <p:txBody>
          <a:bodyPr/>
          <a:lstStyle/>
          <a:p>
            <a:fld id="{B887E577-0E77-4039-B007-114F8AF001BE}" type="slidenum">
              <a:rPr lang="en-US" smtClean="0"/>
              <a:t>12</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smtClean="0">
                <a:solidFill>
                  <a:srgbClr val="002060"/>
                </a:solidFill>
              </a:rPr>
              <a:t>Register Allocation</a:t>
            </a:r>
            <a:endParaRPr lang="en-US" sz="6000" dirty="0">
              <a:solidFill>
                <a:srgbClr val="002060"/>
              </a:solidFill>
            </a:endParaRPr>
          </a:p>
        </p:txBody>
      </p:sp>
      <p:sp>
        <p:nvSpPr>
          <p:cNvPr id="3" name="Content Placeholder 2"/>
          <p:cNvSpPr>
            <a:spLocks noGrp="1"/>
          </p:cNvSpPr>
          <p:nvPr>
            <p:ph idx="1"/>
          </p:nvPr>
        </p:nvSpPr>
        <p:spPr/>
        <p:txBody>
          <a:bodyPr>
            <a:normAutofit/>
          </a:bodyPr>
          <a:lstStyle/>
          <a:p>
            <a:pPr algn="just"/>
            <a:r>
              <a:rPr lang="en-US" dirty="0" smtClean="0"/>
              <a:t>The division instruction is of the form</a:t>
            </a:r>
          </a:p>
          <a:p>
            <a:pPr marL="0" indent="0" algn="just">
              <a:buNone/>
            </a:pPr>
            <a:r>
              <a:rPr lang="en-US" dirty="0" smtClean="0"/>
              <a:t>	 </a:t>
            </a:r>
            <a:r>
              <a:rPr lang="en-US" sz="3600" b="1" dirty="0" smtClean="0">
                <a:solidFill>
                  <a:srgbClr val="C00000"/>
                </a:solidFill>
              </a:rPr>
              <a:t>      D    x, y</a:t>
            </a:r>
          </a:p>
          <a:p>
            <a:pPr algn="just"/>
            <a:r>
              <a:rPr lang="en-US" dirty="0"/>
              <a:t>t</a:t>
            </a:r>
            <a:r>
              <a:rPr lang="en-US" dirty="0" smtClean="0"/>
              <a:t>he 64-bit </a:t>
            </a:r>
            <a:r>
              <a:rPr lang="en-US" dirty="0">
                <a:solidFill>
                  <a:srgbClr val="C00000"/>
                </a:solidFill>
              </a:rPr>
              <a:t>dividend</a:t>
            </a:r>
            <a:r>
              <a:rPr lang="en-US" dirty="0"/>
              <a:t> occupies an </a:t>
            </a:r>
            <a:r>
              <a:rPr lang="en-US" dirty="0" smtClean="0"/>
              <a:t>even-odd register </a:t>
            </a:r>
            <a:r>
              <a:rPr lang="en-US" dirty="0"/>
              <a:t>pair whose even </a:t>
            </a:r>
            <a:r>
              <a:rPr lang="en-US" dirty="0" smtClean="0"/>
              <a:t>register </a:t>
            </a:r>
            <a:r>
              <a:rPr lang="en-US" dirty="0"/>
              <a:t>is x; y represents the </a:t>
            </a:r>
            <a:r>
              <a:rPr lang="en-US" dirty="0">
                <a:solidFill>
                  <a:srgbClr val="C00000"/>
                </a:solidFill>
              </a:rPr>
              <a:t>divisor</a:t>
            </a:r>
            <a:r>
              <a:rPr lang="en-US" dirty="0" smtClean="0"/>
              <a:t>.</a:t>
            </a:r>
          </a:p>
          <a:p>
            <a:pPr algn="just"/>
            <a:r>
              <a:rPr lang="en-US" dirty="0"/>
              <a:t>After division, the </a:t>
            </a:r>
            <a:r>
              <a:rPr lang="en-US" dirty="0">
                <a:solidFill>
                  <a:srgbClr val="C00000"/>
                </a:solidFill>
              </a:rPr>
              <a:t>even</a:t>
            </a:r>
            <a:r>
              <a:rPr lang="en-US" dirty="0"/>
              <a:t> register holds the </a:t>
            </a:r>
            <a:r>
              <a:rPr lang="en-US" dirty="0">
                <a:solidFill>
                  <a:srgbClr val="C00000"/>
                </a:solidFill>
              </a:rPr>
              <a:t>remainder</a:t>
            </a:r>
            <a:r>
              <a:rPr lang="en-US" dirty="0"/>
              <a:t> and the </a:t>
            </a:r>
            <a:r>
              <a:rPr lang="en-US" dirty="0">
                <a:solidFill>
                  <a:srgbClr val="C00000"/>
                </a:solidFill>
              </a:rPr>
              <a:t>odd</a:t>
            </a:r>
            <a:r>
              <a:rPr lang="en-US" dirty="0"/>
              <a:t> register the </a:t>
            </a:r>
            <a:r>
              <a:rPr lang="en-US" dirty="0">
                <a:solidFill>
                  <a:srgbClr val="C00000"/>
                </a:solidFill>
              </a:rPr>
              <a:t>quotient</a:t>
            </a:r>
            <a:r>
              <a:rPr lang="en-US" dirty="0"/>
              <a:t>.</a:t>
            </a:r>
            <a:endParaRPr lang="en-US" b="1" dirty="0" smtClean="0">
              <a:solidFill>
                <a:srgbClr val="C00000"/>
              </a:solidFill>
            </a:endParaRPr>
          </a:p>
          <a:p>
            <a:pPr algn="just"/>
            <a:endParaRPr lang="en-US" dirty="0" smtClean="0">
              <a:solidFill>
                <a:srgbClr val="C00000"/>
              </a:solidFill>
            </a:endParaRPr>
          </a:p>
        </p:txBody>
      </p:sp>
      <p:sp>
        <p:nvSpPr>
          <p:cNvPr id="4" name="Slide Number Placeholder 3"/>
          <p:cNvSpPr>
            <a:spLocks noGrp="1"/>
          </p:cNvSpPr>
          <p:nvPr>
            <p:ph type="sldNum" sz="quarter" idx="12"/>
          </p:nvPr>
        </p:nvSpPr>
        <p:spPr/>
        <p:txBody>
          <a:bodyPr/>
          <a:lstStyle/>
          <a:p>
            <a:fld id="{B887E577-0E77-4039-B007-114F8AF001BE}" type="slidenum">
              <a:rPr lang="en-US" smtClean="0"/>
              <a:t>13</a:t>
            </a:fld>
            <a:endParaRPr lang="en-US"/>
          </a:p>
        </p:txBody>
      </p:sp>
    </p:spTree>
    <p:extLst>
      <p:ext uri="{BB962C8B-B14F-4D97-AF65-F5344CB8AC3E}">
        <p14:creationId xmlns:p14="http://schemas.microsoft.com/office/powerpoint/2010/main" val="15764880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smtClean="0">
                <a:solidFill>
                  <a:srgbClr val="002060"/>
                </a:solidFill>
              </a:rPr>
              <a:t>Register Allocation</a:t>
            </a:r>
            <a:endParaRPr lang="en-US" sz="6000" dirty="0"/>
          </a:p>
        </p:txBody>
      </p:sp>
      <p:grpSp>
        <p:nvGrpSpPr>
          <p:cNvPr id="8" name="Group 7"/>
          <p:cNvGrpSpPr/>
          <p:nvPr/>
        </p:nvGrpSpPr>
        <p:grpSpPr>
          <a:xfrm>
            <a:off x="2709211" y="1873157"/>
            <a:ext cx="5666390" cy="4089132"/>
            <a:chOff x="1003239" y="1600199"/>
            <a:chExt cx="5666390" cy="4089132"/>
          </a:xfrm>
        </p:grpSpPr>
        <p:sp>
          <p:nvSpPr>
            <p:cNvPr id="9" name="TextBox 6"/>
            <p:cNvSpPr txBox="1">
              <a:spLocks noChangeArrowheads="1"/>
            </p:cNvSpPr>
            <p:nvPr/>
          </p:nvSpPr>
          <p:spPr bwMode="auto">
            <a:xfrm>
              <a:off x="1465995" y="1600200"/>
              <a:ext cx="962123"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en-US"/>
              </a:defPPr>
              <a:lvl1pPr algn="l" rtl="0" fontAlgn="base">
                <a:spcBef>
                  <a:spcPct val="0"/>
                </a:spcBef>
                <a:spcAft>
                  <a:spcPct val="0"/>
                </a:spcAft>
                <a:defRPr sz="2400" kern="1200">
                  <a:solidFill>
                    <a:schemeClr val="tx1"/>
                  </a:solidFill>
                  <a:latin typeface="Times New Roman" panose="02020603050405020304" pitchFamily="18" charset="0"/>
                  <a:ea typeface="+mn-ea"/>
                  <a:cs typeface="Arial" panose="020B0604020202020204" pitchFamily="34" charset="0"/>
                </a:defRPr>
              </a:lvl1pPr>
              <a:lvl2pPr marL="457200" algn="l" rtl="0" fontAlgn="base">
                <a:spcBef>
                  <a:spcPct val="0"/>
                </a:spcBef>
                <a:spcAft>
                  <a:spcPct val="0"/>
                </a:spcAft>
                <a:defRPr sz="2400" kern="1200">
                  <a:solidFill>
                    <a:schemeClr val="tx1"/>
                  </a:solidFill>
                  <a:latin typeface="Times New Roman" panose="02020603050405020304" pitchFamily="18" charset="0"/>
                  <a:ea typeface="+mn-ea"/>
                  <a:cs typeface="Arial" panose="020B0604020202020204" pitchFamily="34" charset="0"/>
                </a:defRPr>
              </a:lvl2pPr>
              <a:lvl3pPr marL="914400" algn="l" rtl="0" fontAlgn="base">
                <a:spcBef>
                  <a:spcPct val="0"/>
                </a:spcBef>
                <a:spcAft>
                  <a:spcPct val="0"/>
                </a:spcAft>
                <a:defRPr sz="2400" kern="1200">
                  <a:solidFill>
                    <a:schemeClr val="tx1"/>
                  </a:solidFill>
                  <a:latin typeface="Times New Roman" panose="02020603050405020304" pitchFamily="18" charset="0"/>
                  <a:ea typeface="+mn-ea"/>
                  <a:cs typeface="Arial" panose="020B0604020202020204" pitchFamily="34" charset="0"/>
                </a:defRPr>
              </a:lvl3pPr>
              <a:lvl4pPr marL="1371600" algn="l" rtl="0" fontAlgn="base">
                <a:spcBef>
                  <a:spcPct val="0"/>
                </a:spcBef>
                <a:spcAft>
                  <a:spcPct val="0"/>
                </a:spcAft>
                <a:defRPr sz="2400" kern="1200">
                  <a:solidFill>
                    <a:schemeClr val="tx1"/>
                  </a:solidFill>
                  <a:latin typeface="Times New Roman" panose="02020603050405020304" pitchFamily="18" charset="0"/>
                  <a:ea typeface="+mn-ea"/>
                  <a:cs typeface="Arial" panose="020B0604020202020204" pitchFamily="34" charset="0"/>
                </a:defRPr>
              </a:lvl4pPr>
              <a:lvl5pPr marL="1828800" algn="l" rtl="0" fontAlgn="base">
                <a:spcBef>
                  <a:spcPct val="0"/>
                </a:spcBef>
                <a:spcAft>
                  <a:spcPct val="0"/>
                </a:spcAft>
                <a:defRPr sz="24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24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24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24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2400" kern="1200">
                  <a:solidFill>
                    <a:schemeClr val="tx1"/>
                  </a:solidFill>
                  <a:latin typeface="Times New Roman" panose="02020603050405020304" pitchFamily="18" charset="0"/>
                  <a:ea typeface="+mn-ea"/>
                  <a:cs typeface="Arial" panose="020B0604020202020204" pitchFamily="34" charset="0"/>
                </a:defRPr>
              </a:lvl9pPr>
            </a:lstStyle>
            <a:p>
              <a:pPr eaLnBrk="1" hangingPunct="1"/>
              <a:r>
                <a:rPr lang="en-US" b="1" dirty="0">
                  <a:solidFill>
                    <a:srgbClr val="002060"/>
                  </a:solidFill>
                  <a:cs typeface="Times New Roman" panose="02020603050405020304" pitchFamily="18" charset="0"/>
                </a:rPr>
                <a:t>t=</a:t>
              </a:r>
              <a:r>
                <a:rPr lang="en-US" b="1" dirty="0" err="1">
                  <a:solidFill>
                    <a:srgbClr val="002060"/>
                  </a:solidFill>
                  <a:cs typeface="Times New Roman" panose="02020603050405020304" pitchFamily="18" charset="0"/>
                </a:rPr>
                <a:t>a+b</a:t>
              </a:r>
              <a:endParaRPr lang="en-US" b="1" dirty="0">
                <a:solidFill>
                  <a:srgbClr val="002060"/>
                </a:solidFill>
                <a:cs typeface="Times New Roman" panose="02020603050405020304" pitchFamily="18" charset="0"/>
              </a:endParaRPr>
            </a:p>
            <a:p>
              <a:pPr eaLnBrk="1" hangingPunct="1"/>
              <a:r>
                <a:rPr lang="en-US" b="1" dirty="0">
                  <a:solidFill>
                    <a:srgbClr val="002060"/>
                  </a:solidFill>
                  <a:cs typeface="Times New Roman" panose="02020603050405020304" pitchFamily="18" charset="0"/>
                </a:rPr>
                <a:t>t=t*c</a:t>
              </a:r>
            </a:p>
            <a:p>
              <a:pPr eaLnBrk="1" hangingPunct="1"/>
              <a:r>
                <a:rPr lang="en-US" b="1" dirty="0">
                  <a:solidFill>
                    <a:srgbClr val="002060"/>
                  </a:solidFill>
                  <a:cs typeface="Times New Roman" panose="02020603050405020304" pitchFamily="18" charset="0"/>
                </a:rPr>
                <a:t>T=t/d</a:t>
              </a:r>
            </a:p>
          </p:txBody>
        </p:sp>
        <p:sp>
          <p:nvSpPr>
            <p:cNvPr id="10" name="TextBox 8"/>
            <p:cNvSpPr txBox="1">
              <a:spLocks noChangeArrowheads="1"/>
            </p:cNvSpPr>
            <p:nvPr/>
          </p:nvSpPr>
          <p:spPr bwMode="auto">
            <a:xfrm>
              <a:off x="1003239" y="3541685"/>
              <a:ext cx="1869423"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en-US"/>
              </a:defPPr>
              <a:lvl1pPr algn="l" rtl="0" fontAlgn="base">
                <a:spcBef>
                  <a:spcPct val="0"/>
                </a:spcBef>
                <a:spcAft>
                  <a:spcPct val="0"/>
                </a:spcAft>
                <a:defRPr sz="2400" kern="1200">
                  <a:solidFill>
                    <a:schemeClr val="tx1"/>
                  </a:solidFill>
                  <a:latin typeface="Times New Roman" panose="02020603050405020304" pitchFamily="18" charset="0"/>
                  <a:ea typeface="+mn-ea"/>
                  <a:cs typeface="Arial" panose="020B0604020202020204" pitchFamily="34" charset="0"/>
                </a:defRPr>
              </a:lvl1pPr>
              <a:lvl2pPr marL="457200" algn="l" rtl="0" fontAlgn="base">
                <a:spcBef>
                  <a:spcPct val="0"/>
                </a:spcBef>
                <a:spcAft>
                  <a:spcPct val="0"/>
                </a:spcAft>
                <a:defRPr sz="2400" kern="1200">
                  <a:solidFill>
                    <a:schemeClr val="tx1"/>
                  </a:solidFill>
                  <a:latin typeface="Times New Roman" panose="02020603050405020304" pitchFamily="18" charset="0"/>
                  <a:ea typeface="+mn-ea"/>
                  <a:cs typeface="Arial" panose="020B0604020202020204" pitchFamily="34" charset="0"/>
                </a:defRPr>
              </a:lvl2pPr>
              <a:lvl3pPr marL="914400" algn="l" rtl="0" fontAlgn="base">
                <a:spcBef>
                  <a:spcPct val="0"/>
                </a:spcBef>
                <a:spcAft>
                  <a:spcPct val="0"/>
                </a:spcAft>
                <a:defRPr sz="2400" kern="1200">
                  <a:solidFill>
                    <a:schemeClr val="tx1"/>
                  </a:solidFill>
                  <a:latin typeface="Times New Roman" panose="02020603050405020304" pitchFamily="18" charset="0"/>
                  <a:ea typeface="+mn-ea"/>
                  <a:cs typeface="Arial" panose="020B0604020202020204" pitchFamily="34" charset="0"/>
                </a:defRPr>
              </a:lvl3pPr>
              <a:lvl4pPr marL="1371600" algn="l" rtl="0" fontAlgn="base">
                <a:spcBef>
                  <a:spcPct val="0"/>
                </a:spcBef>
                <a:spcAft>
                  <a:spcPct val="0"/>
                </a:spcAft>
                <a:defRPr sz="2400" kern="1200">
                  <a:solidFill>
                    <a:schemeClr val="tx1"/>
                  </a:solidFill>
                  <a:latin typeface="Times New Roman" panose="02020603050405020304" pitchFamily="18" charset="0"/>
                  <a:ea typeface="+mn-ea"/>
                  <a:cs typeface="Arial" panose="020B0604020202020204" pitchFamily="34" charset="0"/>
                </a:defRPr>
              </a:lvl4pPr>
              <a:lvl5pPr marL="1828800" algn="l" rtl="0" fontAlgn="base">
                <a:spcBef>
                  <a:spcPct val="0"/>
                </a:spcBef>
                <a:spcAft>
                  <a:spcPct val="0"/>
                </a:spcAft>
                <a:defRPr sz="24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24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24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24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2400" kern="1200">
                  <a:solidFill>
                    <a:schemeClr val="tx1"/>
                  </a:solidFill>
                  <a:latin typeface="Times New Roman" panose="02020603050405020304" pitchFamily="18" charset="0"/>
                  <a:ea typeface="+mn-ea"/>
                  <a:cs typeface="Arial" panose="020B0604020202020204" pitchFamily="34" charset="0"/>
                </a:defRPr>
              </a:lvl9pPr>
            </a:lstStyle>
            <a:p>
              <a:pPr eaLnBrk="1" hangingPunct="1"/>
              <a:r>
                <a:rPr lang="en-US" b="1" dirty="0">
                  <a:solidFill>
                    <a:srgbClr val="002060"/>
                  </a:solidFill>
                  <a:cs typeface="Times New Roman" panose="02020603050405020304" pitchFamily="18" charset="0"/>
                </a:rPr>
                <a:t>L	R1, a </a:t>
              </a:r>
            </a:p>
            <a:p>
              <a:pPr eaLnBrk="1" hangingPunct="1"/>
              <a:r>
                <a:rPr lang="en-US" b="1" dirty="0">
                  <a:solidFill>
                    <a:srgbClr val="002060"/>
                  </a:solidFill>
                  <a:cs typeface="Times New Roman" panose="02020603050405020304" pitchFamily="18" charset="0"/>
                </a:rPr>
                <a:t>A	R1, b</a:t>
              </a:r>
            </a:p>
            <a:p>
              <a:pPr eaLnBrk="1" hangingPunct="1"/>
              <a:r>
                <a:rPr lang="en-US" b="1" dirty="0">
                  <a:solidFill>
                    <a:srgbClr val="002060"/>
                  </a:solidFill>
                  <a:cs typeface="Times New Roman" panose="02020603050405020304" pitchFamily="18" charset="0"/>
                </a:rPr>
                <a:t>M	R0, c</a:t>
              </a:r>
            </a:p>
            <a:p>
              <a:pPr eaLnBrk="1" hangingPunct="1"/>
              <a:r>
                <a:rPr lang="en-US" b="1" dirty="0">
                  <a:solidFill>
                    <a:srgbClr val="002060"/>
                  </a:solidFill>
                  <a:cs typeface="Times New Roman" panose="02020603050405020304" pitchFamily="18" charset="0"/>
                </a:rPr>
                <a:t>D	R0, d</a:t>
              </a:r>
            </a:p>
            <a:p>
              <a:pPr eaLnBrk="1" hangingPunct="1"/>
              <a:r>
                <a:rPr lang="en-US" b="1" dirty="0">
                  <a:solidFill>
                    <a:srgbClr val="002060"/>
                  </a:solidFill>
                  <a:cs typeface="Times New Roman" panose="02020603050405020304" pitchFamily="18" charset="0"/>
                </a:rPr>
                <a:t>ST	R1, t</a:t>
              </a:r>
            </a:p>
          </p:txBody>
        </p:sp>
        <p:sp>
          <p:nvSpPr>
            <p:cNvPr id="11" name="TextBox 7"/>
            <p:cNvSpPr txBox="1">
              <a:spLocks noChangeArrowheads="1"/>
            </p:cNvSpPr>
            <p:nvPr/>
          </p:nvSpPr>
          <p:spPr bwMode="auto">
            <a:xfrm>
              <a:off x="5488709" y="1600199"/>
              <a:ext cx="962123"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en-US"/>
              </a:defPPr>
              <a:lvl1pPr algn="l" rtl="0" fontAlgn="base">
                <a:spcBef>
                  <a:spcPct val="0"/>
                </a:spcBef>
                <a:spcAft>
                  <a:spcPct val="0"/>
                </a:spcAft>
                <a:defRPr sz="2400" kern="1200">
                  <a:solidFill>
                    <a:schemeClr val="tx1"/>
                  </a:solidFill>
                  <a:latin typeface="Times New Roman" panose="02020603050405020304" pitchFamily="18" charset="0"/>
                  <a:ea typeface="+mn-ea"/>
                  <a:cs typeface="Arial" panose="020B0604020202020204" pitchFamily="34" charset="0"/>
                </a:defRPr>
              </a:lvl1pPr>
              <a:lvl2pPr marL="457200" algn="l" rtl="0" fontAlgn="base">
                <a:spcBef>
                  <a:spcPct val="0"/>
                </a:spcBef>
                <a:spcAft>
                  <a:spcPct val="0"/>
                </a:spcAft>
                <a:defRPr sz="2400" kern="1200">
                  <a:solidFill>
                    <a:schemeClr val="tx1"/>
                  </a:solidFill>
                  <a:latin typeface="Times New Roman" panose="02020603050405020304" pitchFamily="18" charset="0"/>
                  <a:ea typeface="+mn-ea"/>
                  <a:cs typeface="Arial" panose="020B0604020202020204" pitchFamily="34" charset="0"/>
                </a:defRPr>
              </a:lvl2pPr>
              <a:lvl3pPr marL="914400" algn="l" rtl="0" fontAlgn="base">
                <a:spcBef>
                  <a:spcPct val="0"/>
                </a:spcBef>
                <a:spcAft>
                  <a:spcPct val="0"/>
                </a:spcAft>
                <a:defRPr sz="2400" kern="1200">
                  <a:solidFill>
                    <a:schemeClr val="tx1"/>
                  </a:solidFill>
                  <a:latin typeface="Times New Roman" panose="02020603050405020304" pitchFamily="18" charset="0"/>
                  <a:ea typeface="+mn-ea"/>
                  <a:cs typeface="Arial" panose="020B0604020202020204" pitchFamily="34" charset="0"/>
                </a:defRPr>
              </a:lvl3pPr>
              <a:lvl4pPr marL="1371600" algn="l" rtl="0" fontAlgn="base">
                <a:spcBef>
                  <a:spcPct val="0"/>
                </a:spcBef>
                <a:spcAft>
                  <a:spcPct val="0"/>
                </a:spcAft>
                <a:defRPr sz="2400" kern="1200">
                  <a:solidFill>
                    <a:schemeClr val="tx1"/>
                  </a:solidFill>
                  <a:latin typeface="Times New Roman" panose="02020603050405020304" pitchFamily="18" charset="0"/>
                  <a:ea typeface="+mn-ea"/>
                  <a:cs typeface="Arial" panose="020B0604020202020204" pitchFamily="34" charset="0"/>
                </a:defRPr>
              </a:lvl4pPr>
              <a:lvl5pPr marL="1828800" algn="l" rtl="0" fontAlgn="base">
                <a:spcBef>
                  <a:spcPct val="0"/>
                </a:spcBef>
                <a:spcAft>
                  <a:spcPct val="0"/>
                </a:spcAft>
                <a:defRPr sz="24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24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24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24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2400" kern="1200">
                  <a:solidFill>
                    <a:schemeClr val="tx1"/>
                  </a:solidFill>
                  <a:latin typeface="Times New Roman" panose="02020603050405020304" pitchFamily="18" charset="0"/>
                  <a:ea typeface="+mn-ea"/>
                  <a:cs typeface="Arial" panose="020B0604020202020204" pitchFamily="34" charset="0"/>
                </a:defRPr>
              </a:lvl9pPr>
            </a:lstStyle>
            <a:p>
              <a:pPr eaLnBrk="1" hangingPunct="1"/>
              <a:r>
                <a:rPr lang="en-US" b="1" dirty="0">
                  <a:solidFill>
                    <a:srgbClr val="002060"/>
                  </a:solidFill>
                  <a:cs typeface="Times New Roman" panose="02020603050405020304" pitchFamily="18" charset="0"/>
                </a:rPr>
                <a:t>t=</a:t>
              </a:r>
              <a:r>
                <a:rPr lang="en-US" b="1" dirty="0" err="1">
                  <a:solidFill>
                    <a:srgbClr val="002060"/>
                  </a:solidFill>
                  <a:cs typeface="Times New Roman" panose="02020603050405020304" pitchFamily="18" charset="0"/>
                </a:rPr>
                <a:t>a+b</a:t>
              </a:r>
              <a:endParaRPr lang="en-US" b="1" dirty="0">
                <a:solidFill>
                  <a:srgbClr val="002060"/>
                </a:solidFill>
                <a:cs typeface="Times New Roman" panose="02020603050405020304" pitchFamily="18" charset="0"/>
              </a:endParaRPr>
            </a:p>
            <a:p>
              <a:pPr eaLnBrk="1" hangingPunct="1"/>
              <a:r>
                <a:rPr lang="en-US" b="1" dirty="0">
                  <a:solidFill>
                    <a:srgbClr val="002060"/>
                  </a:solidFill>
                  <a:cs typeface="Times New Roman" panose="02020603050405020304" pitchFamily="18" charset="0"/>
                </a:rPr>
                <a:t>t=</a:t>
              </a:r>
              <a:r>
                <a:rPr lang="en-US" b="1" dirty="0" err="1">
                  <a:solidFill>
                    <a:srgbClr val="002060"/>
                  </a:solidFill>
                  <a:cs typeface="Times New Roman" panose="02020603050405020304" pitchFamily="18" charset="0"/>
                </a:rPr>
                <a:t>t+c</a:t>
              </a:r>
              <a:endParaRPr lang="en-US" b="1" dirty="0">
                <a:solidFill>
                  <a:srgbClr val="002060"/>
                </a:solidFill>
                <a:cs typeface="Times New Roman" panose="02020603050405020304" pitchFamily="18" charset="0"/>
              </a:endParaRPr>
            </a:p>
            <a:p>
              <a:pPr eaLnBrk="1" hangingPunct="1"/>
              <a:r>
                <a:rPr lang="en-US" b="1" dirty="0">
                  <a:solidFill>
                    <a:srgbClr val="002060"/>
                  </a:solidFill>
                  <a:cs typeface="Times New Roman" panose="02020603050405020304" pitchFamily="18" charset="0"/>
                </a:rPr>
                <a:t>T=t/d</a:t>
              </a:r>
            </a:p>
          </p:txBody>
        </p:sp>
        <p:sp>
          <p:nvSpPr>
            <p:cNvPr id="12" name="TextBox 9"/>
            <p:cNvSpPr txBox="1">
              <a:spLocks noChangeArrowheads="1"/>
            </p:cNvSpPr>
            <p:nvPr/>
          </p:nvSpPr>
          <p:spPr bwMode="auto">
            <a:xfrm>
              <a:off x="4723262" y="3381007"/>
              <a:ext cx="1946367"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en-US"/>
              </a:defPPr>
              <a:lvl1pPr algn="l" rtl="0" fontAlgn="base">
                <a:spcBef>
                  <a:spcPct val="0"/>
                </a:spcBef>
                <a:spcAft>
                  <a:spcPct val="0"/>
                </a:spcAft>
                <a:defRPr sz="2400" kern="1200">
                  <a:solidFill>
                    <a:schemeClr val="tx1"/>
                  </a:solidFill>
                  <a:latin typeface="Times New Roman" panose="02020603050405020304" pitchFamily="18" charset="0"/>
                  <a:ea typeface="+mn-ea"/>
                  <a:cs typeface="Arial" panose="020B0604020202020204" pitchFamily="34" charset="0"/>
                </a:defRPr>
              </a:lvl1pPr>
              <a:lvl2pPr marL="457200" algn="l" rtl="0" fontAlgn="base">
                <a:spcBef>
                  <a:spcPct val="0"/>
                </a:spcBef>
                <a:spcAft>
                  <a:spcPct val="0"/>
                </a:spcAft>
                <a:defRPr sz="2400" kern="1200">
                  <a:solidFill>
                    <a:schemeClr val="tx1"/>
                  </a:solidFill>
                  <a:latin typeface="Times New Roman" panose="02020603050405020304" pitchFamily="18" charset="0"/>
                  <a:ea typeface="+mn-ea"/>
                  <a:cs typeface="Arial" panose="020B0604020202020204" pitchFamily="34" charset="0"/>
                </a:defRPr>
              </a:lvl2pPr>
              <a:lvl3pPr marL="914400" algn="l" rtl="0" fontAlgn="base">
                <a:spcBef>
                  <a:spcPct val="0"/>
                </a:spcBef>
                <a:spcAft>
                  <a:spcPct val="0"/>
                </a:spcAft>
                <a:defRPr sz="2400" kern="1200">
                  <a:solidFill>
                    <a:schemeClr val="tx1"/>
                  </a:solidFill>
                  <a:latin typeface="Times New Roman" panose="02020603050405020304" pitchFamily="18" charset="0"/>
                  <a:ea typeface="+mn-ea"/>
                  <a:cs typeface="Arial" panose="020B0604020202020204" pitchFamily="34" charset="0"/>
                </a:defRPr>
              </a:lvl3pPr>
              <a:lvl4pPr marL="1371600" algn="l" rtl="0" fontAlgn="base">
                <a:spcBef>
                  <a:spcPct val="0"/>
                </a:spcBef>
                <a:spcAft>
                  <a:spcPct val="0"/>
                </a:spcAft>
                <a:defRPr sz="2400" kern="1200">
                  <a:solidFill>
                    <a:schemeClr val="tx1"/>
                  </a:solidFill>
                  <a:latin typeface="Times New Roman" panose="02020603050405020304" pitchFamily="18" charset="0"/>
                  <a:ea typeface="+mn-ea"/>
                  <a:cs typeface="Arial" panose="020B0604020202020204" pitchFamily="34" charset="0"/>
                </a:defRPr>
              </a:lvl4pPr>
              <a:lvl5pPr marL="1828800" algn="l" rtl="0" fontAlgn="base">
                <a:spcBef>
                  <a:spcPct val="0"/>
                </a:spcBef>
                <a:spcAft>
                  <a:spcPct val="0"/>
                </a:spcAft>
                <a:defRPr sz="24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24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24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24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2400" kern="1200">
                  <a:solidFill>
                    <a:schemeClr val="tx1"/>
                  </a:solidFill>
                  <a:latin typeface="Times New Roman" panose="02020603050405020304" pitchFamily="18" charset="0"/>
                  <a:ea typeface="+mn-ea"/>
                  <a:cs typeface="Arial" panose="020B0604020202020204" pitchFamily="34" charset="0"/>
                </a:defRPr>
              </a:lvl9pPr>
            </a:lstStyle>
            <a:p>
              <a:pPr eaLnBrk="1" hangingPunct="1"/>
              <a:r>
                <a:rPr lang="en-US" b="1" dirty="0">
                  <a:solidFill>
                    <a:srgbClr val="002060"/>
                  </a:solidFill>
                  <a:cs typeface="Times New Roman" panose="02020603050405020304" pitchFamily="18" charset="0"/>
                </a:rPr>
                <a:t>L	R0, a </a:t>
              </a:r>
            </a:p>
            <a:p>
              <a:pPr eaLnBrk="1" hangingPunct="1"/>
              <a:r>
                <a:rPr lang="en-US" b="1" dirty="0">
                  <a:solidFill>
                    <a:srgbClr val="002060"/>
                  </a:solidFill>
                  <a:cs typeface="Times New Roman" panose="02020603050405020304" pitchFamily="18" charset="0"/>
                </a:rPr>
                <a:t>A	R0, b</a:t>
              </a:r>
            </a:p>
            <a:p>
              <a:pPr eaLnBrk="1" hangingPunct="1"/>
              <a:r>
                <a:rPr lang="en-US" b="1" dirty="0">
                  <a:solidFill>
                    <a:srgbClr val="002060"/>
                  </a:solidFill>
                  <a:cs typeface="Times New Roman" panose="02020603050405020304" pitchFamily="18" charset="0"/>
                </a:rPr>
                <a:t>A	R0, c</a:t>
              </a:r>
            </a:p>
            <a:p>
              <a:pPr eaLnBrk="1" hangingPunct="1"/>
              <a:r>
                <a:rPr lang="en-US" b="1" dirty="0">
                  <a:solidFill>
                    <a:srgbClr val="002060"/>
                  </a:solidFill>
                  <a:cs typeface="Times New Roman" panose="02020603050405020304" pitchFamily="18" charset="0"/>
                </a:rPr>
                <a:t>SRDA	R0, 32</a:t>
              </a:r>
            </a:p>
            <a:p>
              <a:pPr eaLnBrk="1" hangingPunct="1"/>
              <a:r>
                <a:rPr lang="en-US" b="1" dirty="0" smtClean="0">
                  <a:solidFill>
                    <a:srgbClr val="002060"/>
                  </a:solidFill>
                  <a:cs typeface="Times New Roman" panose="02020603050405020304" pitchFamily="18" charset="0"/>
                </a:rPr>
                <a:t>D</a:t>
              </a:r>
              <a:r>
                <a:rPr lang="en-US" b="1" dirty="0">
                  <a:solidFill>
                    <a:srgbClr val="002060"/>
                  </a:solidFill>
                  <a:cs typeface="Times New Roman" panose="02020603050405020304" pitchFamily="18" charset="0"/>
                </a:rPr>
                <a:t>	R0, </a:t>
              </a:r>
              <a:r>
                <a:rPr lang="en-US" b="1" dirty="0" smtClean="0">
                  <a:solidFill>
                    <a:srgbClr val="002060"/>
                  </a:solidFill>
                  <a:cs typeface="Times New Roman" panose="02020603050405020304" pitchFamily="18" charset="0"/>
                </a:rPr>
                <a:t>d</a:t>
              </a:r>
              <a:endParaRPr lang="en-US" b="1" dirty="0">
                <a:solidFill>
                  <a:srgbClr val="002060"/>
                </a:solidFill>
                <a:cs typeface="Times New Roman" panose="02020603050405020304" pitchFamily="18" charset="0"/>
              </a:endParaRPr>
            </a:p>
            <a:p>
              <a:pPr eaLnBrk="1" hangingPunct="1"/>
              <a:r>
                <a:rPr lang="en-US" b="1" dirty="0">
                  <a:solidFill>
                    <a:srgbClr val="002060"/>
                  </a:solidFill>
                  <a:cs typeface="Times New Roman" panose="02020603050405020304" pitchFamily="18" charset="0"/>
                </a:rPr>
                <a:t>ST	R1, </a:t>
              </a:r>
              <a:r>
                <a:rPr lang="en-US" b="1" dirty="0" smtClean="0">
                  <a:solidFill>
                    <a:srgbClr val="002060"/>
                  </a:solidFill>
                  <a:cs typeface="Times New Roman" panose="02020603050405020304" pitchFamily="18" charset="0"/>
                </a:rPr>
                <a:t>t</a:t>
              </a:r>
            </a:p>
          </p:txBody>
        </p:sp>
      </p:grpSp>
      <p:sp>
        <p:nvSpPr>
          <p:cNvPr id="3" name="Slide Number Placeholder 2"/>
          <p:cNvSpPr>
            <a:spLocks noGrp="1"/>
          </p:cNvSpPr>
          <p:nvPr>
            <p:ph type="sldNum" sz="quarter" idx="12"/>
          </p:nvPr>
        </p:nvSpPr>
        <p:spPr/>
        <p:txBody>
          <a:bodyPr/>
          <a:lstStyle/>
          <a:p>
            <a:fld id="{B887E577-0E77-4039-B007-114F8AF001BE}" type="slidenum">
              <a:rPr lang="en-US" smtClean="0"/>
              <a:t>14</a:t>
            </a:fld>
            <a:endParaRPr lang="en-US"/>
          </a:p>
        </p:txBody>
      </p:sp>
      <p:sp>
        <p:nvSpPr>
          <p:cNvPr id="4" name="TextBox 3"/>
          <p:cNvSpPr txBox="1"/>
          <p:nvPr/>
        </p:nvSpPr>
        <p:spPr>
          <a:xfrm>
            <a:off x="8294077" y="4808127"/>
            <a:ext cx="3376245" cy="646331"/>
          </a:xfrm>
          <a:prstGeom prst="rect">
            <a:avLst/>
          </a:prstGeom>
          <a:noFill/>
        </p:spPr>
        <p:txBody>
          <a:bodyPr wrap="none" rtlCol="0">
            <a:spAutoFit/>
          </a:bodyPr>
          <a:lstStyle/>
          <a:p>
            <a:r>
              <a:rPr lang="en-US" b="1" dirty="0">
                <a:solidFill>
                  <a:srgbClr val="002060"/>
                </a:solidFill>
                <a:cs typeface="Times New Roman" panose="02020603050405020304" pitchFamily="18" charset="0"/>
              </a:rPr>
              <a:t>(shift right double arithmetic)</a:t>
            </a:r>
          </a:p>
          <a:p>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smtClean="0">
                <a:solidFill>
                  <a:srgbClr val="002060"/>
                </a:solidFill>
              </a:rPr>
              <a:t>Choice of evaluation order</a:t>
            </a:r>
          </a:p>
        </p:txBody>
      </p:sp>
      <p:sp>
        <p:nvSpPr>
          <p:cNvPr id="3" name="Content Placeholder 2"/>
          <p:cNvSpPr>
            <a:spLocks noGrp="1"/>
          </p:cNvSpPr>
          <p:nvPr>
            <p:ph idx="1"/>
          </p:nvPr>
        </p:nvSpPr>
        <p:spPr/>
        <p:txBody>
          <a:bodyPr/>
          <a:lstStyle/>
          <a:p>
            <a:pPr algn="just"/>
            <a:r>
              <a:rPr lang="en-US" sz="3200" dirty="0" smtClean="0"/>
              <a:t>The order in which computations are performed can affect the efficiency of the target code.</a:t>
            </a:r>
          </a:p>
          <a:p>
            <a:pPr algn="just"/>
            <a:r>
              <a:rPr lang="en-US" sz="3200" dirty="0">
                <a:ea typeface="MS PGothic" panose="020B0600070205080204" pitchFamily="-1" charset="-128"/>
              </a:rPr>
              <a:t>When instructions are independent, their evaluation order can be changed</a:t>
            </a:r>
          </a:p>
          <a:p>
            <a:endParaRPr lang="en-US" dirty="0"/>
          </a:p>
        </p:txBody>
      </p:sp>
      <p:sp>
        <p:nvSpPr>
          <p:cNvPr id="4" name="Slide Number Placeholder 3"/>
          <p:cNvSpPr>
            <a:spLocks noGrp="1"/>
          </p:cNvSpPr>
          <p:nvPr>
            <p:ph type="sldNum" sz="quarter" idx="12"/>
          </p:nvPr>
        </p:nvSpPr>
        <p:spPr/>
        <p:txBody>
          <a:bodyPr/>
          <a:lstStyle/>
          <a:p>
            <a:fld id="{B887E577-0E77-4039-B007-114F8AF001BE}" type="slidenum">
              <a:rPr lang="en-US" smtClean="0"/>
              <a:t>15</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smtClean="0">
                <a:solidFill>
                  <a:srgbClr val="002060"/>
                </a:solidFill>
              </a:rPr>
              <a:t>Choice of evaluation order</a:t>
            </a:r>
          </a:p>
        </p:txBody>
      </p:sp>
      <p:grpSp>
        <p:nvGrpSpPr>
          <p:cNvPr id="5" name="Group 4"/>
          <p:cNvGrpSpPr/>
          <p:nvPr/>
        </p:nvGrpSpPr>
        <p:grpSpPr>
          <a:xfrm>
            <a:off x="2089081" y="2435127"/>
            <a:ext cx="5943023" cy="3105316"/>
            <a:chOff x="838489" y="3762375"/>
            <a:chExt cx="5943023" cy="3105316"/>
          </a:xfrm>
        </p:grpSpPr>
        <p:sp>
          <p:nvSpPr>
            <p:cNvPr id="6" name="Text Box 4"/>
            <p:cNvSpPr txBox="1">
              <a:spLocks noChangeArrowheads="1"/>
            </p:cNvSpPr>
            <p:nvPr/>
          </p:nvSpPr>
          <p:spPr bwMode="auto">
            <a:xfrm>
              <a:off x="3159126" y="3762375"/>
              <a:ext cx="1425368" cy="1200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9" tIns="45714" rIns="91429" bIns="45714">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sz="1800" b="1" dirty="0">
                  <a:latin typeface="Courier New" panose="02070309020205020404" pitchFamily="-1" charset="0"/>
                </a:rPr>
                <a:t>t1:=</a:t>
              </a:r>
              <a:r>
                <a:rPr lang="en-US" sz="1800" b="1" dirty="0" err="1">
                  <a:latin typeface="Courier New" panose="02070309020205020404" pitchFamily="-1" charset="0"/>
                </a:rPr>
                <a:t>a+b</a:t>
              </a:r>
              <a:r>
                <a:rPr lang="en-US" sz="1800" b="1" dirty="0">
                  <a:latin typeface="Courier New" panose="02070309020205020404" pitchFamily="-1" charset="0"/>
                </a:rPr>
                <a:t/>
              </a:r>
              <a:br>
                <a:rPr lang="en-US" sz="1800" b="1" dirty="0">
                  <a:latin typeface="Courier New" panose="02070309020205020404" pitchFamily="-1" charset="0"/>
                </a:rPr>
              </a:br>
              <a:r>
                <a:rPr lang="en-US" sz="1800" b="1" dirty="0">
                  <a:latin typeface="Courier New" panose="02070309020205020404" pitchFamily="-1" charset="0"/>
                </a:rPr>
                <a:t>t2:=</a:t>
              </a:r>
              <a:r>
                <a:rPr lang="en-US" sz="1800" b="1" dirty="0" err="1">
                  <a:latin typeface="Courier New" panose="02070309020205020404" pitchFamily="-1" charset="0"/>
                </a:rPr>
                <a:t>c+d</a:t>
              </a:r>
              <a:r>
                <a:rPr lang="en-US" sz="1800" b="1" dirty="0">
                  <a:latin typeface="Courier New" panose="02070309020205020404" pitchFamily="-1" charset="0"/>
                </a:rPr>
                <a:t/>
              </a:r>
              <a:br>
                <a:rPr lang="en-US" sz="1800" b="1" dirty="0">
                  <a:latin typeface="Courier New" panose="02070309020205020404" pitchFamily="-1" charset="0"/>
                </a:rPr>
              </a:br>
              <a:r>
                <a:rPr lang="en-US" sz="1800" b="1" dirty="0">
                  <a:latin typeface="Courier New" panose="02070309020205020404" pitchFamily="-1" charset="0"/>
                </a:rPr>
                <a:t>t3:=e*t2</a:t>
              </a:r>
              <a:br>
                <a:rPr lang="en-US" sz="1800" b="1" dirty="0">
                  <a:latin typeface="Courier New" panose="02070309020205020404" pitchFamily="-1" charset="0"/>
                </a:rPr>
              </a:br>
              <a:r>
                <a:rPr lang="en-US" sz="1800" b="1" dirty="0">
                  <a:latin typeface="Courier New" panose="02070309020205020404" pitchFamily="-1" charset="0"/>
                </a:rPr>
                <a:t>t4:=t1-t3</a:t>
              </a:r>
            </a:p>
          </p:txBody>
        </p:sp>
        <p:sp>
          <p:nvSpPr>
            <p:cNvPr id="7" name="Text Box 5"/>
            <p:cNvSpPr txBox="1">
              <a:spLocks noChangeArrowheads="1"/>
            </p:cNvSpPr>
            <p:nvPr/>
          </p:nvSpPr>
          <p:spPr bwMode="auto">
            <a:xfrm>
              <a:off x="838489" y="4191000"/>
              <a:ext cx="1701084" cy="369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9" tIns="45714" rIns="91429" bIns="45714">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sz="1800" b="1" dirty="0" err="1">
                  <a:latin typeface="Courier New" panose="02070309020205020404" pitchFamily="-1" charset="0"/>
                </a:rPr>
                <a:t>a+b</a:t>
              </a:r>
              <a:r>
                <a:rPr lang="en-US" sz="1800" b="1" dirty="0">
                  <a:latin typeface="Courier New" panose="02070309020205020404" pitchFamily="-1" charset="0"/>
                </a:rPr>
                <a:t>-(</a:t>
              </a:r>
              <a:r>
                <a:rPr lang="en-US" sz="1800" b="1" dirty="0" err="1">
                  <a:latin typeface="Courier New" panose="02070309020205020404" pitchFamily="-1" charset="0"/>
                </a:rPr>
                <a:t>c+d</a:t>
              </a:r>
              <a:r>
                <a:rPr lang="en-US" sz="1800" b="1" dirty="0">
                  <a:latin typeface="Courier New" panose="02070309020205020404" pitchFamily="-1" charset="0"/>
                </a:rPr>
                <a:t>)*e</a:t>
              </a:r>
            </a:p>
          </p:txBody>
        </p:sp>
        <p:sp>
          <p:nvSpPr>
            <p:cNvPr id="8" name="AutoShape 6"/>
            <p:cNvSpPr>
              <a:spLocks noChangeArrowheads="1"/>
            </p:cNvSpPr>
            <p:nvPr/>
          </p:nvSpPr>
          <p:spPr bwMode="auto">
            <a:xfrm rot="-5400000">
              <a:off x="2553117" y="4152756"/>
              <a:ext cx="532279" cy="457488"/>
            </a:xfrm>
            <a:prstGeom prst="downArrow">
              <a:avLst>
                <a:gd name="adj1" fmla="val 50000"/>
                <a:gd name="adj2" fmla="val 25000"/>
              </a:avLst>
            </a:prstGeom>
            <a:solidFill>
              <a:schemeClr val="accent1"/>
            </a:solidFill>
            <a:ln w="9525">
              <a:solidFill>
                <a:schemeClr val="tx1"/>
              </a:solidFill>
              <a:miter lim="800000"/>
            </a:ln>
          </p:spPr>
          <p:txBody>
            <a:bodyPr wrap="none" lIns="91429" tIns="45714" rIns="91429" bIns="45714" anchor="ctr"/>
            <a:lstStyle/>
            <a:p>
              <a:endParaRPr lang="en-US"/>
            </a:p>
          </p:txBody>
        </p:sp>
        <p:sp>
          <p:nvSpPr>
            <p:cNvPr id="10" name="AutoShape 8"/>
            <p:cNvSpPr>
              <a:spLocks noChangeArrowheads="1"/>
            </p:cNvSpPr>
            <p:nvPr/>
          </p:nvSpPr>
          <p:spPr bwMode="auto">
            <a:xfrm rot="-5400000">
              <a:off x="4458117" y="4152756"/>
              <a:ext cx="532279" cy="457488"/>
            </a:xfrm>
            <a:prstGeom prst="downArrow">
              <a:avLst>
                <a:gd name="adj1" fmla="val 50000"/>
                <a:gd name="adj2" fmla="val 25000"/>
              </a:avLst>
            </a:prstGeom>
            <a:solidFill>
              <a:schemeClr val="accent1"/>
            </a:solidFill>
            <a:ln w="9525">
              <a:solidFill>
                <a:schemeClr val="tx1"/>
              </a:solidFill>
              <a:miter lim="800000"/>
            </a:ln>
          </p:spPr>
          <p:txBody>
            <a:bodyPr wrap="none" lIns="91429" tIns="45714" rIns="91429" bIns="45714" anchor="ctr"/>
            <a:lstStyle/>
            <a:p>
              <a:endParaRPr lang="en-US"/>
            </a:p>
          </p:txBody>
        </p:sp>
        <p:sp>
          <p:nvSpPr>
            <p:cNvPr id="11" name="Text Box 9"/>
            <p:cNvSpPr txBox="1">
              <a:spLocks noChangeArrowheads="1"/>
            </p:cNvSpPr>
            <p:nvPr/>
          </p:nvSpPr>
          <p:spPr bwMode="auto">
            <a:xfrm>
              <a:off x="3159126" y="5667375"/>
              <a:ext cx="1425368" cy="1200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9" tIns="45714" rIns="91429" bIns="45714">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sz="1800" b="1">
                  <a:latin typeface="Courier New" panose="02070309020205020404" pitchFamily="-1" charset="0"/>
                </a:rPr>
                <a:t>t2:=c+d</a:t>
              </a:r>
              <a:br>
                <a:rPr lang="en-US" sz="1800" b="1">
                  <a:latin typeface="Courier New" panose="02070309020205020404" pitchFamily="-1" charset="0"/>
                </a:rPr>
              </a:br>
              <a:r>
                <a:rPr lang="en-US" sz="1800" b="1">
                  <a:latin typeface="Courier New" panose="02070309020205020404" pitchFamily="-1" charset="0"/>
                </a:rPr>
                <a:t>t3:=e*t2</a:t>
              </a:r>
              <a:br>
                <a:rPr lang="en-US" sz="1800" b="1">
                  <a:latin typeface="Courier New" panose="02070309020205020404" pitchFamily="-1" charset="0"/>
                </a:rPr>
              </a:br>
              <a:r>
                <a:rPr lang="en-US" sz="1800" b="1">
                  <a:latin typeface="Courier New" panose="02070309020205020404" pitchFamily="-1" charset="0"/>
                </a:rPr>
                <a:t>t1:=a+b</a:t>
              </a:r>
              <a:br>
                <a:rPr lang="en-US" sz="1800" b="1">
                  <a:latin typeface="Courier New" panose="02070309020205020404" pitchFamily="-1" charset="0"/>
                </a:rPr>
              </a:br>
              <a:r>
                <a:rPr lang="en-US" sz="1800" b="1">
                  <a:latin typeface="Courier New" panose="02070309020205020404" pitchFamily="-1" charset="0"/>
                </a:rPr>
                <a:t>t4:=t1-t3</a:t>
              </a:r>
            </a:p>
          </p:txBody>
        </p:sp>
        <p:sp>
          <p:nvSpPr>
            <p:cNvPr id="13" name="AutoShape 11"/>
            <p:cNvSpPr>
              <a:spLocks noChangeArrowheads="1"/>
            </p:cNvSpPr>
            <p:nvPr/>
          </p:nvSpPr>
          <p:spPr bwMode="auto">
            <a:xfrm>
              <a:off x="3505489" y="5105681"/>
              <a:ext cx="532534" cy="456640"/>
            </a:xfrm>
            <a:prstGeom prst="downArrow">
              <a:avLst>
                <a:gd name="adj1" fmla="val 50000"/>
                <a:gd name="adj2" fmla="val 25000"/>
              </a:avLst>
            </a:prstGeom>
            <a:solidFill>
              <a:schemeClr val="accent1"/>
            </a:solidFill>
            <a:ln w="9525">
              <a:solidFill>
                <a:schemeClr val="tx1"/>
              </a:solidFill>
              <a:miter lim="800000"/>
            </a:ln>
          </p:spPr>
          <p:txBody>
            <a:bodyPr wrap="none" lIns="91429" tIns="45714" rIns="91429" bIns="45714" anchor="ctr"/>
            <a:lstStyle/>
            <a:p>
              <a:endParaRPr lang="en-US"/>
            </a:p>
          </p:txBody>
        </p:sp>
        <p:sp>
          <p:nvSpPr>
            <p:cNvPr id="14" name="AutoShape 12"/>
            <p:cNvSpPr>
              <a:spLocks noChangeArrowheads="1"/>
            </p:cNvSpPr>
            <p:nvPr/>
          </p:nvSpPr>
          <p:spPr bwMode="auto">
            <a:xfrm rot="-5400000">
              <a:off x="5487105" y="5258233"/>
              <a:ext cx="532279" cy="2056535"/>
            </a:xfrm>
            <a:prstGeom prst="downArrow">
              <a:avLst>
                <a:gd name="adj1" fmla="val 50000"/>
                <a:gd name="adj2" fmla="val 96597"/>
              </a:avLst>
            </a:prstGeom>
            <a:solidFill>
              <a:schemeClr val="accent1"/>
            </a:solidFill>
            <a:ln w="9525">
              <a:solidFill>
                <a:schemeClr val="tx1"/>
              </a:solidFill>
              <a:miter lim="800000"/>
            </a:ln>
          </p:spPr>
          <p:txBody>
            <a:bodyPr wrap="none" lIns="91429" tIns="45714" rIns="91429" bIns="45714" anchor="ctr"/>
            <a:lstStyle/>
            <a:p>
              <a:endParaRPr lang="en-US"/>
            </a:p>
          </p:txBody>
        </p:sp>
        <p:sp>
          <p:nvSpPr>
            <p:cNvPr id="15" name="Text Box 13"/>
            <p:cNvSpPr txBox="1">
              <a:spLocks noChangeArrowheads="1"/>
            </p:cNvSpPr>
            <p:nvPr/>
          </p:nvSpPr>
          <p:spPr bwMode="auto">
            <a:xfrm>
              <a:off x="2593399" y="5028640"/>
              <a:ext cx="1072707" cy="461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9" tIns="45714" rIns="91429" bIns="45714">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t>reorder</a:t>
              </a:r>
            </a:p>
          </p:txBody>
        </p:sp>
      </p:grpSp>
      <p:sp>
        <p:nvSpPr>
          <p:cNvPr id="3" name="Slide Number Placeholder 2"/>
          <p:cNvSpPr>
            <a:spLocks noGrp="1"/>
          </p:cNvSpPr>
          <p:nvPr>
            <p:ph type="sldNum" sz="quarter" idx="12"/>
          </p:nvPr>
        </p:nvSpPr>
        <p:spPr/>
        <p:txBody>
          <a:bodyPr/>
          <a:lstStyle/>
          <a:p>
            <a:fld id="{B887E577-0E77-4039-B007-114F8AF001BE}" type="slidenum">
              <a:rPr lang="en-US" smtClean="0"/>
              <a:t>16</a:t>
            </a:fld>
            <a:endParaRPr lang="en-US"/>
          </a:p>
        </p:txBody>
      </p:sp>
      <p:sp>
        <p:nvSpPr>
          <p:cNvPr id="16" name="TextBox 15"/>
          <p:cNvSpPr txBox="1"/>
          <p:nvPr/>
        </p:nvSpPr>
        <p:spPr>
          <a:xfrm>
            <a:off x="7157543" y="1372751"/>
            <a:ext cx="1425390" cy="2862322"/>
          </a:xfrm>
          <a:prstGeom prst="rect">
            <a:avLst/>
          </a:prstGeom>
          <a:noFill/>
        </p:spPr>
        <p:txBody>
          <a:bodyPr wrap="none" rtlCol="0">
            <a:spAutoFit/>
          </a:bodyPr>
          <a:lstStyle/>
          <a:p>
            <a:r>
              <a:rPr lang="en-US" b="1" dirty="0">
                <a:latin typeface="Courier New" panose="02070309020205020404" pitchFamily="-1" charset="0"/>
              </a:rPr>
              <a:t>MOV a,R0</a:t>
            </a:r>
            <a:br>
              <a:rPr lang="en-US" b="1" dirty="0">
                <a:latin typeface="Courier New" panose="02070309020205020404" pitchFamily="-1" charset="0"/>
              </a:rPr>
            </a:br>
            <a:r>
              <a:rPr lang="en-US" b="1" dirty="0">
                <a:latin typeface="Courier New" panose="02070309020205020404" pitchFamily="-1" charset="0"/>
              </a:rPr>
              <a:t>ADD b,R0</a:t>
            </a:r>
          </a:p>
          <a:p>
            <a:r>
              <a:rPr lang="en-US" b="1" dirty="0">
                <a:latin typeface="Courier New" panose="02070309020205020404" pitchFamily="-1" charset="0"/>
              </a:rPr>
              <a:t>MOV R0,t1</a:t>
            </a:r>
            <a:br>
              <a:rPr lang="en-US" b="1" dirty="0">
                <a:latin typeface="Courier New" panose="02070309020205020404" pitchFamily="-1" charset="0"/>
              </a:rPr>
            </a:br>
            <a:r>
              <a:rPr lang="en-US" b="1" dirty="0">
                <a:latin typeface="Courier New" panose="02070309020205020404" pitchFamily="-1" charset="0"/>
              </a:rPr>
              <a:t>MOV c,R1</a:t>
            </a:r>
            <a:br>
              <a:rPr lang="en-US" b="1" dirty="0">
                <a:latin typeface="Courier New" panose="02070309020205020404" pitchFamily="-1" charset="0"/>
              </a:rPr>
            </a:br>
            <a:r>
              <a:rPr lang="en-US" b="1" dirty="0">
                <a:latin typeface="Courier New" panose="02070309020205020404" pitchFamily="-1" charset="0"/>
              </a:rPr>
              <a:t>ADD d,R1</a:t>
            </a:r>
            <a:br>
              <a:rPr lang="en-US" b="1" dirty="0">
                <a:latin typeface="Courier New" panose="02070309020205020404" pitchFamily="-1" charset="0"/>
              </a:rPr>
            </a:br>
            <a:r>
              <a:rPr lang="en-US" b="1" dirty="0">
                <a:latin typeface="Courier New" panose="02070309020205020404" pitchFamily="-1" charset="0"/>
              </a:rPr>
              <a:t>MOV e,R0</a:t>
            </a:r>
            <a:br>
              <a:rPr lang="en-US" b="1" dirty="0">
                <a:latin typeface="Courier New" panose="02070309020205020404" pitchFamily="-1" charset="0"/>
              </a:rPr>
            </a:br>
            <a:r>
              <a:rPr lang="en-US" b="1" dirty="0">
                <a:latin typeface="Courier New" panose="02070309020205020404" pitchFamily="-1" charset="0"/>
              </a:rPr>
              <a:t>MUL R1,R0</a:t>
            </a:r>
            <a:br>
              <a:rPr lang="en-US" b="1" dirty="0">
                <a:latin typeface="Courier New" panose="02070309020205020404" pitchFamily="-1" charset="0"/>
              </a:rPr>
            </a:br>
            <a:r>
              <a:rPr lang="en-US" b="1" dirty="0">
                <a:latin typeface="Courier New" panose="02070309020205020404" pitchFamily="-1" charset="0"/>
              </a:rPr>
              <a:t>MOV t1,R1</a:t>
            </a:r>
            <a:br>
              <a:rPr lang="en-US" b="1" dirty="0">
                <a:latin typeface="Courier New" panose="02070309020205020404" pitchFamily="-1" charset="0"/>
              </a:rPr>
            </a:br>
            <a:r>
              <a:rPr lang="en-US" b="1" dirty="0">
                <a:latin typeface="Courier New" panose="02070309020205020404" pitchFamily="-1" charset="0"/>
              </a:rPr>
              <a:t>SUB R0,R1</a:t>
            </a:r>
            <a:br>
              <a:rPr lang="en-US" b="1" dirty="0">
                <a:latin typeface="Courier New" panose="02070309020205020404" pitchFamily="-1" charset="0"/>
              </a:rPr>
            </a:br>
            <a:r>
              <a:rPr lang="en-US" b="1" dirty="0">
                <a:latin typeface="Courier New" panose="02070309020205020404" pitchFamily="-1" charset="0"/>
              </a:rPr>
              <a:t>MOV R1,t4</a:t>
            </a:r>
            <a:endParaRPr lang="en-US" dirty="0"/>
          </a:p>
        </p:txBody>
      </p:sp>
      <p:sp>
        <p:nvSpPr>
          <p:cNvPr id="17" name="Text Box 10"/>
          <p:cNvSpPr txBox="1">
            <a:spLocks noChangeArrowheads="1"/>
          </p:cNvSpPr>
          <p:nvPr/>
        </p:nvSpPr>
        <p:spPr bwMode="auto">
          <a:xfrm>
            <a:off x="8937563" y="3651526"/>
            <a:ext cx="1425368" cy="2308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9" tIns="45714" rIns="91429" bIns="45714">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sz="1800" b="1" dirty="0">
                <a:latin typeface="Courier New" panose="02070309020205020404" pitchFamily="-1" charset="0"/>
              </a:rPr>
              <a:t>MOV c,R0</a:t>
            </a:r>
            <a:br>
              <a:rPr lang="en-US" sz="1800" b="1" dirty="0">
                <a:latin typeface="Courier New" panose="02070309020205020404" pitchFamily="-1" charset="0"/>
              </a:rPr>
            </a:br>
            <a:r>
              <a:rPr lang="en-US" sz="1800" b="1" dirty="0">
                <a:latin typeface="Courier New" panose="02070309020205020404" pitchFamily="-1" charset="0"/>
              </a:rPr>
              <a:t>ADD d,R0</a:t>
            </a:r>
            <a:br>
              <a:rPr lang="en-US" sz="1800" b="1" dirty="0">
                <a:latin typeface="Courier New" panose="02070309020205020404" pitchFamily="-1" charset="0"/>
              </a:rPr>
            </a:br>
            <a:r>
              <a:rPr lang="en-US" sz="1800" b="1" dirty="0">
                <a:latin typeface="Courier New" panose="02070309020205020404" pitchFamily="-1" charset="0"/>
              </a:rPr>
              <a:t>MOV e,R1</a:t>
            </a:r>
            <a:br>
              <a:rPr lang="en-US" sz="1800" b="1" dirty="0">
                <a:latin typeface="Courier New" panose="02070309020205020404" pitchFamily="-1" charset="0"/>
              </a:rPr>
            </a:br>
            <a:r>
              <a:rPr lang="en-US" sz="1800" b="1" dirty="0">
                <a:latin typeface="Courier New" panose="02070309020205020404" pitchFamily="-1" charset="0"/>
              </a:rPr>
              <a:t>MUL R0,R1</a:t>
            </a:r>
            <a:br>
              <a:rPr lang="en-US" sz="1800" b="1" dirty="0">
                <a:latin typeface="Courier New" panose="02070309020205020404" pitchFamily="-1" charset="0"/>
              </a:rPr>
            </a:br>
            <a:r>
              <a:rPr lang="en-US" sz="1800" b="1" dirty="0">
                <a:latin typeface="Courier New" panose="02070309020205020404" pitchFamily="-1" charset="0"/>
              </a:rPr>
              <a:t>MOV a,R0</a:t>
            </a:r>
            <a:br>
              <a:rPr lang="en-US" sz="1800" b="1" dirty="0">
                <a:latin typeface="Courier New" panose="02070309020205020404" pitchFamily="-1" charset="0"/>
              </a:rPr>
            </a:br>
            <a:r>
              <a:rPr lang="en-US" sz="1800" b="1" dirty="0">
                <a:latin typeface="Courier New" panose="02070309020205020404" pitchFamily="-1" charset="0"/>
              </a:rPr>
              <a:t>ADD b,R0</a:t>
            </a:r>
            <a:br>
              <a:rPr lang="en-US" sz="1800" b="1" dirty="0">
                <a:latin typeface="Courier New" panose="02070309020205020404" pitchFamily="-1" charset="0"/>
              </a:rPr>
            </a:br>
            <a:r>
              <a:rPr lang="en-US" sz="1800" b="1" dirty="0">
                <a:latin typeface="Courier New" panose="02070309020205020404" pitchFamily="-1" charset="0"/>
              </a:rPr>
              <a:t>SUB R1,R0</a:t>
            </a:r>
            <a:br>
              <a:rPr lang="en-US" sz="1800" b="1" dirty="0">
                <a:latin typeface="Courier New" panose="02070309020205020404" pitchFamily="-1" charset="0"/>
              </a:rPr>
            </a:br>
            <a:r>
              <a:rPr lang="en-US" sz="1800" b="1" dirty="0">
                <a:latin typeface="Courier New" panose="02070309020205020404" pitchFamily="-1" charset="0"/>
              </a:rPr>
              <a:t>MOV R0,t4</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smtClean="0">
                <a:solidFill>
                  <a:srgbClr val="002060"/>
                </a:solidFill>
              </a:rPr>
              <a:t>Approaches to code generator</a:t>
            </a:r>
            <a:endParaRPr lang="en-US" sz="6000" b="1" dirty="0">
              <a:solidFill>
                <a:srgbClr val="002060"/>
              </a:solidFill>
            </a:endParaRPr>
          </a:p>
        </p:txBody>
      </p:sp>
      <p:sp>
        <p:nvSpPr>
          <p:cNvPr id="3" name="Content Placeholder 2"/>
          <p:cNvSpPr>
            <a:spLocks noGrp="1"/>
          </p:cNvSpPr>
          <p:nvPr>
            <p:ph idx="1"/>
          </p:nvPr>
        </p:nvSpPr>
        <p:spPr/>
        <p:txBody>
          <a:bodyPr>
            <a:normAutofit/>
          </a:bodyPr>
          <a:lstStyle/>
          <a:p>
            <a:pPr algn="just"/>
            <a:r>
              <a:rPr lang="en-US" sz="3200" dirty="0" smtClean="0"/>
              <a:t>Criterion for a code generator is to produce correct code.</a:t>
            </a:r>
          </a:p>
          <a:p>
            <a:pPr algn="just"/>
            <a:r>
              <a:rPr lang="en-US" sz="3200" dirty="0" smtClean="0"/>
              <a:t>Given the premium on correctness, designing a code generator so it can be easily implemented, tested, and maintained is an important design goal.</a:t>
            </a:r>
          </a:p>
          <a:p>
            <a:pPr algn="just"/>
            <a:endParaRPr lang="en-US" sz="3200" dirty="0"/>
          </a:p>
        </p:txBody>
      </p:sp>
      <p:sp>
        <p:nvSpPr>
          <p:cNvPr id="4" name="Slide Number Placeholder 3"/>
          <p:cNvSpPr>
            <a:spLocks noGrp="1"/>
          </p:cNvSpPr>
          <p:nvPr>
            <p:ph type="sldNum" sz="quarter" idx="12"/>
          </p:nvPr>
        </p:nvSpPr>
        <p:spPr/>
        <p:txBody>
          <a:bodyPr/>
          <a:lstStyle/>
          <a:p>
            <a:fld id="{B887E577-0E77-4039-B007-114F8AF001BE}" type="slidenum">
              <a:rPr lang="en-US" smtClean="0"/>
              <a:t>17</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smtClean="0">
                <a:solidFill>
                  <a:srgbClr val="002060"/>
                </a:solidFill>
              </a:rPr>
              <a:t>Target machine</a:t>
            </a:r>
            <a:endParaRPr lang="en-US" sz="6000" b="1" dirty="0">
              <a:solidFill>
                <a:srgbClr val="002060"/>
              </a:solidFill>
            </a:endParaRPr>
          </a:p>
        </p:txBody>
      </p:sp>
      <p:sp>
        <p:nvSpPr>
          <p:cNvPr id="3" name="Content Placeholder 2"/>
          <p:cNvSpPr>
            <a:spLocks noGrp="1"/>
          </p:cNvSpPr>
          <p:nvPr>
            <p:ph idx="1"/>
          </p:nvPr>
        </p:nvSpPr>
        <p:spPr>
          <a:xfrm>
            <a:off x="838200" y="1825625"/>
            <a:ext cx="10515600" cy="4834482"/>
          </a:xfrm>
        </p:spPr>
        <p:txBody>
          <a:bodyPr>
            <a:normAutofit/>
          </a:bodyPr>
          <a:lstStyle/>
          <a:p>
            <a:pPr>
              <a:lnSpc>
                <a:spcPct val="100000"/>
              </a:lnSpc>
            </a:pPr>
            <a:r>
              <a:rPr lang="en-US" dirty="0" smtClean="0">
                <a:ea typeface="MS PGothic" panose="020B0600070205080204" pitchFamily="-1" charset="-128"/>
              </a:rPr>
              <a:t>Implementing code generation requires thorough understanding of the target machine architecture and its instruction set</a:t>
            </a:r>
            <a:endParaRPr lang="en-US" dirty="0" smtClean="0"/>
          </a:p>
          <a:p>
            <a:pPr>
              <a:lnSpc>
                <a:spcPct val="100000"/>
              </a:lnSpc>
            </a:pPr>
            <a:r>
              <a:rPr lang="en-US" sz="3100" dirty="0" smtClean="0">
                <a:ea typeface="MS PGothic" panose="020B0600070205080204" pitchFamily="-1" charset="-128"/>
              </a:rPr>
              <a:t>Our (hypothetical) machine:</a:t>
            </a:r>
          </a:p>
          <a:p>
            <a:pPr lvl="1">
              <a:lnSpc>
                <a:spcPct val="100000"/>
              </a:lnSpc>
            </a:pPr>
            <a:r>
              <a:rPr lang="en-US" b="1" dirty="0" smtClean="0">
                <a:solidFill>
                  <a:srgbClr val="002060"/>
                </a:solidFill>
                <a:ea typeface="MS PGothic" panose="020B0600070205080204" pitchFamily="-1" charset="-128"/>
              </a:rPr>
              <a:t>Byte-addressable (word = 4 bytes).</a:t>
            </a:r>
          </a:p>
          <a:p>
            <a:pPr lvl="1">
              <a:lnSpc>
                <a:spcPct val="100000"/>
              </a:lnSpc>
            </a:pPr>
            <a:r>
              <a:rPr lang="en-US" b="1" dirty="0" smtClean="0">
                <a:solidFill>
                  <a:srgbClr val="002060"/>
                </a:solidFill>
                <a:ea typeface="MS PGothic" panose="020B0600070205080204" pitchFamily="-1" charset="-128"/>
              </a:rPr>
              <a:t>Has </a:t>
            </a:r>
            <a:r>
              <a:rPr lang="en-US" b="1" i="1" dirty="0" smtClean="0">
                <a:solidFill>
                  <a:srgbClr val="002060"/>
                </a:solidFill>
                <a:ea typeface="MS PGothic" panose="020B0600070205080204" pitchFamily="-1" charset="-128"/>
              </a:rPr>
              <a:t>n</a:t>
            </a:r>
            <a:r>
              <a:rPr lang="en-US" b="1" dirty="0" smtClean="0">
                <a:solidFill>
                  <a:srgbClr val="002060"/>
                </a:solidFill>
                <a:ea typeface="MS PGothic" panose="020B0600070205080204" pitchFamily="-1" charset="-128"/>
              </a:rPr>
              <a:t> general purpose registers </a:t>
            </a:r>
            <a:r>
              <a:rPr lang="en-US" b="1" dirty="0" smtClean="0">
                <a:solidFill>
                  <a:srgbClr val="002060"/>
                </a:solidFill>
                <a:latin typeface="Courier New" panose="02070309020205020404" pitchFamily="-1" charset="0"/>
                <a:ea typeface="MS PGothic" panose="020B0600070205080204" pitchFamily="-1" charset="-128"/>
              </a:rPr>
              <a:t>R0</a:t>
            </a:r>
            <a:r>
              <a:rPr lang="en-US" b="1" dirty="0" smtClean="0">
                <a:solidFill>
                  <a:srgbClr val="002060"/>
                </a:solidFill>
                <a:ea typeface="MS PGothic" panose="020B0600070205080204" pitchFamily="-1" charset="-128"/>
              </a:rPr>
              <a:t>, </a:t>
            </a:r>
            <a:r>
              <a:rPr lang="en-US" b="1" dirty="0" smtClean="0">
                <a:solidFill>
                  <a:srgbClr val="002060"/>
                </a:solidFill>
                <a:latin typeface="Courier New" panose="02070309020205020404" pitchFamily="-1" charset="0"/>
                <a:ea typeface="MS PGothic" panose="020B0600070205080204" pitchFamily="-1" charset="-128"/>
              </a:rPr>
              <a:t>R1</a:t>
            </a:r>
            <a:r>
              <a:rPr lang="en-US" b="1" dirty="0" smtClean="0">
                <a:solidFill>
                  <a:srgbClr val="002060"/>
                </a:solidFill>
                <a:ea typeface="MS PGothic" panose="020B0600070205080204" pitchFamily="-1" charset="-128"/>
              </a:rPr>
              <a:t>, …, </a:t>
            </a:r>
            <a:r>
              <a:rPr lang="en-US" b="1" dirty="0" smtClean="0">
                <a:solidFill>
                  <a:srgbClr val="002060"/>
                </a:solidFill>
                <a:latin typeface="Courier New" panose="02070309020205020404" pitchFamily="-1" charset="0"/>
                <a:ea typeface="MS PGothic" panose="020B0600070205080204" pitchFamily="-1" charset="-128"/>
              </a:rPr>
              <a:t>R</a:t>
            </a:r>
            <a:r>
              <a:rPr lang="en-US" b="1" i="1" dirty="0" smtClean="0">
                <a:solidFill>
                  <a:srgbClr val="002060"/>
                </a:solidFill>
                <a:ea typeface="MS PGothic" panose="020B0600070205080204" pitchFamily="-1" charset="-128"/>
              </a:rPr>
              <a:t>n-</a:t>
            </a:r>
            <a:r>
              <a:rPr lang="en-US" b="1" dirty="0" smtClean="0">
                <a:solidFill>
                  <a:srgbClr val="002060"/>
                </a:solidFill>
                <a:ea typeface="MS PGothic" panose="020B0600070205080204" pitchFamily="-1" charset="-128"/>
              </a:rPr>
              <a:t>1.</a:t>
            </a:r>
          </a:p>
          <a:p>
            <a:pPr lvl="1">
              <a:lnSpc>
                <a:spcPct val="100000"/>
              </a:lnSpc>
            </a:pPr>
            <a:r>
              <a:rPr lang="en-US" b="1" dirty="0" smtClean="0">
                <a:solidFill>
                  <a:srgbClr val="002060"/>
                </a:solidFill>
                <a:ea typeface="MS PGothic" panose="020B0600070205080204" pitchFamily="-1" charset="-128"/>
              </a:rPr>
              <a:t>Two-address instructions of the form</a:t>
            </a:r>
            <a:br>
              <a:rPr lang="en-US" b="1" dirty="0" smtClean="0">
                <a:solidFill>
                  <a:srgbClr val="002060"/>
                </a:solidFill>
                <a:ea typeface="MS PGothic" panose="020B0600070205080204" pitchFamily="-1" charset="-128"/>
              </a:rPr>
            </a:br>
            <a:r>
              <a:rPr lang="en-US" b="1" dirty="0" smtClean="0">
                <a:solidFill>
                  <a:srgbClr val="002060"/>
                </a:solidFill>
                <a:ea typeface="MS PGothic" panose="020B0600070205080204" pitchFamily="-1" charset="-128"/>
              </a:rPr>
              <a:t>		</a:t>
            </a:r>
            <a:r>
              <a:rPr lang="en-US" b="1" i="1" dirty="0" smtClean="0">
                <a:solidFill>
                  <a:srgbClr val="C00000"/>
                </a:solidFill>
                <a:ea typeface="MS PGothic" panose="020B0600070205080204" pitchFamily="-1" charset="-128"/>
              </a:rPr>
              <a:t>op</a:t>
            </a:r>
            <a:r>
              <a:rPr lang="en-US" b="1" dirty="0" smtClean="0">
                <a:solidFill>
                  <a:srgbClr val="C00000"/>
                </a:solidFill>
                <a:ea typeface="MS PGothic" panose="020B0600070205080204" pitchFamily="-1" charset="-128"/>
              </a:rPr>
              <a:t>  </a:t>
            </a:r>
            <a:r>
              <a:rPr lang="en-US" b="1" i="1" dirty="0" smtClean="0">
                <a:solidFill>
                  <a:srgbClr val="C00000"/>
                </a:solidFill>
                <a:ea typeface="MS PGothic" panose="020B0600070205080204" pitchFamily="-1" charset="-128"/>
              </a:rPr>
              <a:t>source</a:t>
            </a:r>
            <a:r>
              <a:rPr lang="en-US" b="1" dirty="0" smtClean="0">
                <a:solidFill>
                  <a:srgbClr val="C00000"/>
                </a:solidFill>
                <a:ea typeface="MS PGothic" panose="020B0600070205080204" pitchFamily="-1" charset="-128"/>
              </a:rPr>
              <a:t>,  </a:t>
            </a:r>
            <a:r>
              <a:rPr lang="en-US" b="1" i="1" dirty="0" smtClean="0">
                <a:solidFill>
                  <a:srgbClr val="C00000"/>
                </a:solidFill>
                <a:ea typeface="MS PGothic" panose="020B0600070205080204" pitchFamily="-1" charset="-128"/>
              </a:rPr>
              <a:t>destination</a:t>
            </a:r>
            <a:endParaRPr lang="en-US" b="1" i="1" dirty="0" smtClean="0">
              <a:solidFill>
                <a:srgbClr val="002060"/>
              </a:solidFill>
              <a:ea typeface="MS PGothic" panose="020B0600070205080204" pitchFamily="-1" charset="-128"/>
            </a:endParaRPr>
          </a:p>
          <a:p>
            <a:pPr lvl="1">
              <a:lnSpc>
                <a:spcPct val="100000"/>
              </a:lnSpc>
            </a:pPr>
            <a:r>
              <a:rPr lang="en-US" b="1" i="1" dirty="0" smtClean="0">
                <a:solidFill>
                  <a:srgbClr val="002060"/>
                </a:solidFill>
                <a:ea typeface="MS PGothic" panose="020B0600070205080204" pitchFamily="-1" charset="-128"/>
              </a:rPr>
              <a:t>Op – </a:t>
            </a:r>
            <a:r>
              <a:rPr lang="en-US" b="1" dirty="0" smtClean="0">
                <a:solidFill>
                  <a:srgbClr val="002060"/>
                </a:solidFill>
                <a:ea typeface="MS PGothic" panose="020B0600070205080204" pitchFamily="-1" charset="-128"/>
              </a:rPr>
              <a:t>op-code.</a:t>
            </a:r>
          </a:p>
          <a:p>
            <a:pPr lvl="1">
              <a:lnSpc>
                <a:spcPct val="100000"/>
              </a:lnSpc>
            </a:pPr>
            <a:r>
              <a:rPr lang="en-US" b="1" i="1" dirty="0" smtClean="0">
                <a:solidFill>
                  <a:srgbClr val="002060"/>
                </a:solidFill>
                <a:ea typeface="MS PGothic" panose="020B0600070205080204" pitchFamily="-1" charset="-128"/>
              </a:rPr>
              <a:t>Source, destination – </a:t>
            </a:r>
            <a:r>
              <a:rPr lang="en-US" b="1" dirty="0" smtClean="0">
                <a:solidFill>
                  <a:srgbClr val="002060"/>
                </a:solidFill>
                <a:ea typeface="MS PGothic" panose="020B0600070205080204" pitchFamily="-1" charset="-128"/>
              </a:rPr>
              <a:t>data fields.</a:t>
            </a:r>
          </a:p>
        </p:txBody>
      </p:sp>
      <p:sp>
        <p:nvSpPr>
          <p:cNvPr id="4" name="Slide Number Placeholder 3"/>
          <p:cNvSpPr>
            <a:spLocks noGrp="1"/>
          </p:cNvSpPr>
          <p:nvPr>
            <p:ph type="sldNum" sz="quarter" idx="12"/>
          </p:nvPr>
        </p:nvSpPr>
        <p:spPr/>
        <p:txBody>
          <a:bodyPr/>
          <a:lstStyle/>
          <a:p>
            <a:fld id="{B887E577-0E77-4039-B007-114F8AF001BE}" type="slidenum">
              <a:rPr lang="en-US" smtClean="0"/>
              <a:t>18</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smtClean="0">
                <a:solidFill>
                  <a:srgbClr val="002060"/>
                </a:solidFill>
                <a:ea typeface="MS PGothic" panose="020B0600070205080204" pitchFamily="-1" charset="-128"/>
              </a:rPr>
              <a:t>The Target Machine: Op-codes</a:t>
            </a:r>
            <a:endParaRPr lang="en-US" sz="6000" b="1" dirty="0">
              <a:solidFill>
                <a:srgbClr val="002060"/>
              </a:solidFill>
            </a:endParaRPr>
          </a:p>
        </p:txBody>
      </p:sp>
      <p:sp>
        <p:nvSpPr>
          <p:cNvPr id="3" name="Content Placeholder 2"/>
          <p:cNvSpPr>
            <a:spLocks noGrp="1"/>
          </p:cNvSpPr>
          <p:nvPr>
            <p:ph idx="1"/>
          </p:nvPr>
        </p:nvSpPr>
        <p:spPr/>
        <p:txBody>
          <a:bodyPr/>
          <a:lstStyle/>
          <a:p>
            <a:r>
              <a:rPr lang="en-US" sz="3200" dirty="0">
                <a:ea typeface="MS PGothic" panose="020B0600070205080204" pitchFamily="-1" charset="-128"/>
              </a:rPr>
              <a:t>Op-codes (op), for </a:t>
            </a:r>
            <a:r>
              <a:rPr lang="en-US" sz="3200" dirty="0" smtClean="0">
                <a:ea typeface="MS PGothic" panose="020B0600070205080204" pitchFamily="-1" charset="-128"/>
              </a:rPr>
              <a:t>example.</a:t>
            </a:r>
            <a:endParaRPr lang="en-US" sz="3200" dirty="0">
              <a:ea typeface="MS PGothic" panose="020B0600070205080204" pitchFamily="-1" charset="-128"/>
            </a:endParaRPr>
          </a:p>
          <a:p>
            <a:pPr lvl="1">
              <a:buFont typeface="Wingdings" panose="05000000000000000000" pitchFamily="2" charset="2"/>
              <a:buChar char="Ø"/>
            </a:pPr>
            <a:r>
              <a:rPr lang="en-US" sz="2800" b="1" dirty="0">
                <a:solidFill>
                  <a:srgbClr val="002060"/>
                </a:solidFill>
                <a:ea typeface="MS PGothic" panose="020B0600070205080204" pitchFamily="-1" charset="-128"/>
              </a:rPr>
              <a:t>MOV (move content of source to destination</a:t>
            </a:r>
            <a:r>
              <a:rPr lang="en-US" sz="2800" b="1" dirty="0" smtClean="0">
                <a:solidFill>
                  <a:srgbClr val="002060"/>
                </a:solidFill>
                <a:ea typeface="MS PGothic" panose="020B0600070205080204" pitchFamily="-1" charset="-128"/>
              </a:rPr>
              <a:t>).</a:t>
            </a:r>
            <a:endParaRPr lang="en-US" sz="2800" b="1" dirty="0">
              <a:solidFill>
                <a:srgbClr val="002060"/>
              </a:solidFill>
              <a:ea typeface="MS PGothic" panose="020B0600070205080204" pitchFamily="-1" charset="-128"/>
            </a:endParaRPr>
          </a:p>
          <a:p>
            <a:pPr lvl="1">
              <a:buFont typeface="Wingdings" panose="05000000000000000000" pitchFamily="2" charset="2"/>
              <a:buChar char="Ø"/>
            </a:pPr>
            <a:r>
              <a:rPr lang="en-US" sz="2800" b="1" dirty="0">
                <a:solidFill>
                  <a:srgbClr val="002060"/>
                </a:solidFill>
                <a:ea typeface="MS PGothic" panose="020B0600070205080204" pitchFamily="-1" charset="-128"/>
              </a:rPr>
              <a:t>ADD (add content of source to destination</a:t>
            </a:r>
            <a:r>
              <a:rPr lang="en-US" sz="2800" b="1" dirty="0" smtClean="0">
                <a:solidFill>
                  <a:srgbClr val="002060"/>
                </a:solidFill>
                <a:ea typeface="MS PGothic" panose="020B0600070205080204" pitchFamily="-1" charset="-128"/>
              </a:rPr>
              <a:t>). </a:t>
            </a:r>
            <a:endParaRPr lang="en-US" sz="2800" b="1" dirty="0">
              <a:solidFill>
                <a:srgbClr val="002060"/>
              </a:solidFill>
              <a:ea typeface="MS PGothic" panose="020B0600070205080204" pitchFamily="-1" charset="-128"/>
            </a:endParaRPr>
          </a:p>
          <a:p>
            <a:pPr lvl="1">
              <a:buFont typeface="Wingdings" panose="05000000000000000000" pitchFamily="2" charset="2"/>
              <a:buChar char="Ø"/>
            </a:pPr>
            <a:r>
              <a:rPr lang="en-US" sz="2800" b="1" dirty="0">
                <a:solidFill>
                  <a:srgbClr val="002060"/>
                </a:solidFill>
                <a:ea typeface="MS PGothic" panose="020B0600070205080204" pitchFamily="-1" charset="-128"/>
              </a:rPr>
              <a:t>SUB (subtract content of source from </a:t>
            </a:r>
            <a:r>
              <a:rPr lang="en-US" sz="2800" b="1" dirty="0" smtClean="0">
                <a:solidFill>
                  <a:srgbClr val="002060"/>
                </a:solidFill>
                <a:ea typeface="MS PGothic" panose="020B0600070205080204" pitchFamily="-1" charset="-128"/>
              </a:rPr>
              <a:t>destination).</a:t>
            </a:r>
            <a:endParaRPr lang="en-US" sz="2800" b="1" dirty="0">
              <a:solidFill>
                <a:srgbClr val="002060"/>
              </a:solidFill>
              <a:ea typeface="MS PGothic" panose="020B0600070205080204" pitchFamily="-1" charset="-128"/>
            </a:endParaRPr>
          </a:p>
          <a:p>
            <a:r>
              <a:rPr lang="en-US" sz="3200" dirty="0">
                <a:ea typeface="MS PGothic" panose="020B0600070205080204" pitchFamily="-1" charset="-128"/>
              </a:rPr>
              <a:t>There are also other </a:t>
            </a:r>
            <a:r>
              <a:rPr lang="en-US" sz="3200" dirty="0" smtClean="0">
                <a:ea typeface="MS PGothic" panose="020B0600070205080204" pitchFamily="-1" charset="-128"/>
              </a:rPr>
              <a:t>ops.</a:t>
            </a:r>
            <a:endParaRPr lang="en-US" sz="3200" dirty="0">
              <a:ea typeface="MS PGothic" panose="020B0600070205080204" pitchFamily="-1" charset="-128"/>
            </a:endParaRPr>
          </a:p>
          <a:p>
            <a:endParaRPr lang="en-US" dirty="0"/>
          </a:p>
        </p:txBody>
      </p:sp>
      <p:sp>
        <p:nvSpPr>
          <p:cNvPr id="4" name="Slide Number Placeholder 3"/>
          <p:cNvSpPr>
            <a:spLocks noGrp="1"/>
          </p:cNvSpPr>
          <p:nvPr>
            <p:ph type="sldNum" sz="quarter" idx="12"/>
          </p:nvPr>
        </p:nvSpPr>
        <p:spPr/>
        <p:txBody>
          <a:bodyPr/>
          <a:lstStyle/>
          <a:p>
            <a:fld id="{B887E577-0E77-4039-B007-114F8AF001BE}" type="slidenum">
              <a:rPr lang="en-US" smtClean="0"/>
              <a:t>19</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5400" b="1" dirty="0" smtClean="0">
                <a:solidFill>
                  <a:srgbClr val="002060"/>
                </a:solidFill>
                <a:ea typeface="MS PGothic" panose="020B0600070205080204" pitchFamily="-1" charset="-128"/>
              </a:rPr>
              <a:t>The Target Machine: </a:t>
            </a:r>
            <a:r>
              <a:rPr lang="en-US" sz="5400" b="1" dirty="0" smtClean="0">
                <a:solidFill>
                  <a:srgbClr val="002060"/>
                </a:solidFill>
              </a:rPr>
              <a:t>Address modes</a:t>
            </a:r>
            <a:endParaRPr lang="en-US" sz="5400" b="1" dirty="0">
              <a:solidFill>
                <a:srgbClr val="002060"/>
              </a:solidFill>
            </a:endParaRPr>
          </a:p>
        </p:txBody>
      </p:sp>
      <p:sp>
        <p:nvSpPr>
          <p:cNvPr id="3" name="Content Placeholder 2"/>
          <p:cNvSpPr>
            <a:spLocks noGrp="1"/>
          </p:cNvSpPr>
          <p:nvPr>
            <p:ph idx="1"/>
          </p:nvPr>
        </p:nvSpPr>
        <p:spPr>
          <a:xfrm>
            <a:off x="902855" y="1456171"/>
            <a:ext cx="10515600" cy="4351338"/>
          </a:xfrm>
        </p:spPr>
        <p:txBody>
          <a:bodyPr/>
          <a:lstStyle/>
          <a:p>
            <a:r>
              <a:rPr lang="en-US" b="1" dirty="0" smtClean="0"/>
              <a:t>Addressing mode</a:t>
            </a:r>
            <a:r>
              <a:rPr lang="en-US" dirty="0" smtClean="0"/>
              <a:t>: </a:t>
            </a:r>
            <a:r>
              <a:rPr lang="en-US" sz="2600" dirty="0" smtClean="0"/>
              <a:t>Different ways in which location of an operand can be specified in the instruction.</a:t>
            </a:r>
          </a:p>
          <a:p>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423212571"/>
              </p:ext>
            </p:extLst>
          </p:nvPr>
        </p:nvGraphicFramePr>
        <p:xfrm>
          <a:off x="902855" y="2421336"/>
          <a:ext cx="10005290" cy="3301132"/>
        </p:xfrm>
        <a:graphic>
          <a:graphicData uri="http://schemas.openxmlformats.org/drawingml/2006/table">
            <a:tbl>
              <a:tblPr firstRow="1" bandRow="1">
                <a:tableStyleId>{69012ECD-51FC-41F1-AA8D-1B2483CD663E}</a:tableStyleId>
              </a:tblPr>
              <a:tblGrid>
                <a:gridCol w="2103493">
                  <a:extLst>
                    <a:ext uri="{9D8B030D-6E8A-4147-A177-3AD203B41FA5}">
                      <a16:colId xmlns:a16="http://schemas.microsoft.com/office/drawing/2014/main" val="20000"/>
                    </a:ext>
                  </a:extLst>
                </a:gridCol>
                <a:gridCol w="1665793">
                  <a:extLst>
                    <a:ext uri="{9D8B030D-6E8A-4147-A177-3AD203B41FA5}">
                      <a16:colId xmlns:a16="http://schemas.microsoft.com/office/drawing/2014/main" val="20001"/>
                    </a:ext>
                  </a:extLst>
                </a:gridCol>
                <a:gridCol w="3839634">
                  <a:extLst>
                    <a:ext uri="{9D8B030D-6E8A-4147-A177-3AD203B41FA5}">
                      <a16:colId xmlns:a16="http://schemas.microsoft.com/office/drawing/2014/main" val="20002"/>
                    </a:ext>
                  </a:extLst>
                </a:gridCol>
                <a:gridCol w="2396370">
                  <a:extLst>
                    <a:ext uri="{9D8B030D-6E8A-4147-A177-3AD203B41FA5}">
                      <a16:colId xmlns:a16="http://schemas.microsoft.com/office/drawing/2014/main" val="20003"/>
                    </a:ext>
                  </a:extLst>
                </a:gridCol>
              </a:tblGrid>
              <a:tr h="342502">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en-US" sz="2000" b="1" u="none" strike="noStrike" cap="none" normalizeH="0" baseline="0" dirty="0" smtClean="0">
                          <a:ln>
                            <a:noFill/>
                          </a:ln>
                          <a:solidFill>
                            <a:srgbClr val="002060"/>
                          </a:solidFill>
                          <a:effectLst/>
                        </a:rPr>
                        <a:t>Mode</a:t>
                      </a:r>
                      <a:endParaRPr kumimoji="0" lang="en-US" sz="2000" b="1" i="0" u="none" strike="noStrike" cap="none" normalizeH="0" baseline="0" dirty="0" smtClean="0">
                        <a:ln>
                          <a:noFill/>
                        </a:ln>
                        <a:solidFill>
                          <a:srgbClr val="002060"/>
                        </a:solidFill>
                        <a:effectLst/>
                        <a:latin typeface="Times" pitchFamily="-1" charset="0"/>
                        <a:ea typeface="MS PGothic" panose="020B0600070205080204" pitchFamily="-1" charset="-128"/>
                      </a:endParaRPr>
                    </a:p>
                  </a:txBody>
                  <a:tcPr marT="45941" marB="45941" anchor="ct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en-US" sz="2000" b="1" u="none" strike="noStrike" cap="none" normalizeH="0" baseline="0" dirty="0" smtClean="0">
                          <a:ln>
                            <a:noFill/>
                          </a:ln>
                          <a:solidFill>
                            <a:srgbClr val="002060"/>
                          </a:solidFill>
                          <a:effectLst/>
                        </a:rPr>
                        <a:t>Form</a:t>
                      </a:r>
                      <a:endParaRPr kumimoji="0" lang="en-US" sz="2000" b="1" i="0" u="none" strike="noStrike" cap="none" normalizeH="0" baseline="0" dirty="0" smtClean="0">
                        <a:ln>
                          <a:noFill/>
                        </a:ln>
                        <a:solidFill>
                          <a:srgbClr val="002060"/>
                        </a:solidFill>
                        <a:effectLst/>
                        <a:latin typeface="Times" pitchFamily="-1" charset="0"/>
                        <a:ea typeface="MS PGothic" panose="020B0600070205080204" pitchFamily="-1" charset="-128"/>
                      </a:endParaRPr>
                    </a:p>
                  </a:txBody>
                  <a:tcPr marT="45941" marB="45941" anchor="ct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en-US" sz="2000" b="1" u="none" strike="noStrike" cap="none" normalizeH="0" baseline="0" dirty="0" smtClean="0">
                          <a:ln>
                            <a:noFill/>
                          </a:ln>
                          <a:solidFill>
                            <a:srgbClr val="002060"/>
                          </a:solidFill>
                          <a:effectLst/>
                        </a:rPr>
                        <a:t>Address</a:t>
                      </a:r>
                      <a:endParaRPr kumimoji="0" lang="en-US" sz="2000" b="1" i="0" u="none" strike="noStrike" cap="none" normalizeH="0" baseline="0" dirty="0" smtClean="0">
                        <a:ln>
                          <a:noFill/>
                        </a:ln>
                        <a:solidFill>
                          <a:srgbClr val="002060"/>
                        </a:solidFill>
                        <a:effectLst/>
                        <a:latin typeface="Times" pitchFamily="-1" charset="0"/>
                        <a:ea typeface="MS PGothic" panose="020B0600070205080204" pitchFamily="-1" charset="-128"/>
                      </a:endParaRPr>
                    </a:p>
                  </a:txBody>
                  <a:tcPr marT="45941" marB="45941" anchor="ct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en-US" sz="2000" b="1" u="none" strike="noStrike" cap="none" normalizeH="0" baseline="0" dirty="0" smtClean="0">
                          <a:ln>
                            <a:noFill/>
                          </a:ln>
                          <a:solidFill>
                            <a:srgbClr val="002060"/>
                          </a:solidFill>
                          <a:effectLst/>
                        </a:rPr>
                        <a:t>Added Cost</a:t>
                      </a:r>
                      <a:endParaRPr kumimoji="0" lang="en-US" sz="2000" b="1" i="0" u="none" strike="noStrike" cap="none" normalizeH="0" baseline="0" dirty="0" smtClean="0">
                        <a:ln>
                          <a:noFill/>
                        </a:ln>
                        <a:solidFill>
                          <a:srgbClr val="002060"/>
                        </a:solidFill>
                        <a:effectLst/>
                        <a:latin typeface="Times" pitchFamily="-1" charset="0"/>
                        <a:ea typeface="MS PGothic" panose="020B0600070205080204" pitchFamily="-1" charset="-128"/>
                      </a:endParaRPr>
                    </a:p>
                  </a:txBody>
                  <a:tcPr marT="45941" marB="45941" anchor="ctr" horzOverflow="overflow"/>
                </a:tc>
                <a:extLst>
                  <a:ext uri="{0D108BD9-81ED-4DB2-BD59-A6C34878D82A}">
                    <a16:rowId xmlns:a16="http://schemas.microsoft.com/office/drawing/2014/main" val="10000"/>
                  </a:ext>
                </a:extLst>
              </a:tr>
              <a:tr h="342502">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en-US" sz="2000" b="1" u="none" strike="noStrike" cap="none" normalizeH="0" baseline="0" dirty="0" smtClean="0">
                          <a:ln>
                            <a:noFill/>
                          </a:ln>
                          <a:solidFill>
                            <a:srgbClr val="002060"/>
                          </a:solidFill>
                          <a:effectLst/>
                        </a:rPr>
                        <a:t>Absolute</a:t>
                      </a:r>
                      <a:endParaRPr kumimoji="0" lang="en-US" sz="2000" b="1" i="0" u="none" strike="noStrike" cap="none" normalizeH="0" baseline="0" dirty="0" smtClean="0">
                        <a:ln>
                          <a:noFill/>
                        </a:ln>
                        <a:solidFill>
                          <a:srgbClr val="002060"/>
                        </a:solidFill>
                        <a:effectLst/>
                        <a:latin typeface="Times" pitchFamily="-1" charset="0"/>
                        <a:ea typeface="MS PGothic" panose="020B0600070205080204" pitchFamily="-1" charset="-128"/>
                      </a:endParaRPr>
                    </a:p>
                  </a:txBody>
                  <a:tcPr marT="45941" marB="45941" anchor="ct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en-US" sz="2000" b="1" u="none" strike="noStrike" cap="none" normalizeH="0" baseline="0" dirty="0" smtClean="0">
                          <a:ln>
                            <a:noFill/>
                          </a:ln>
                          <a:solidFill>
                            <a:srgbClr val="002060"/>
                          </a:solidFill>
                          <a:effectLst/>
                        </a:rPr>
                        <a:t>M</a:t>
                      </a:r>
                      <a:endParaRPr kumimoji="0" lang="en-US" sz="2000" b="1" i="0" u="none" strike="noStrike" cap="none" normalizeH="0" baseline="0" dirty="0" smtClean="0">
                        <a:ln>
                          <a:noFill/>
                        </a:ln>
                        <a:solidFill>
                          <a:srgbClr val="002060"/>
                        </a:solidFill>
                        <a:effectLst/>
                        <a:latin typeface="Courier New" panose="02070309020205020404" pitchFamily="-1" charset="0"/>
                        <a:ea typeface="MS PGothic" panose="020B0600070205080204" pitchFamily="-1" charset="-128"/>
                      </a:endParaRPr>
                    </a:p>
                  </a:txBody>
                  <a:tcPr marT="45941" marB="45941" anchor="ct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en-US" sz="2000" b="1" u="none" strike="noStrike" cap="none" normalizeH="0" baseline="0" smtClean="0">
                          <a:ln>
                            <a:noFill/>
                          </a:ln>
                          <a:solidFill>
                            <a:srgbClr val="002060"/>
                          </a:solidFill>
                          <a:effectLst/>
                        </a:rPr>
                        <a:t>M</a:t>
                      </a:r>
                      <a:endParaRPr kumimoji="0" lang="en-US" sz="2000" b="1" i="0" u="none" strike="noStrike" cap="none" normalizeH="0" baseline="0" smtClean="0">
                        <a:ln>
                          <a:noFill/>
                        </a:ln>
                        <a:solidFill>
                          <a:srgbClr val="002060"/>
                        </a:solidFill>
                        <a:effectLst/>
                        <a:latin typeface="Courier New" panose="02070309020205020404" pitchFamily="-1" charset="0"/>
                        <a:ea typeface="MS PGothic" panose="020B0600070205080204" pitchFamily="-1" charset="-128"/>
                      </a:endParaRPr>
                    </a:p>
                  </a:txBody>
                  <a:tcPr marT="45941" marB="45941" anchor="ct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en-US" sz="2000" b="1" i="0" u="none" strike="noStrike" cap="none" normalizeH="0" baseline="0" dirty="0" smtClean="0">
                          <a:ln>
                            <a:noFill/>
                          </a:ln>
                          <a:solidFill>
                            <a:srgbClr val="002060"/>
                          </a:solidFill>
                          <a:effectLst/>
                          <a:latin typeface="+mn-lt"/>
                          <a:ea typeface="+mn-ea"/>
                        </a:rPr>
                        <a:t>1</a:t>
                      </a:r>
                      <a:endParaRPr kumimoji="0" lang="en-US" sz="2000" b="1" i="0" u="none" strike="noStrike" cap="none" normalizeH="0" baseline="0" dirty="0" smtClean="0">
                        <a:ln>
                          <a:noFill/>
                        </a:ln>
                        <a:solidFill>
                          <a:srgbClr val="002060"/>
                        </a:solidFill>
                        <a:effectLst/>
                        <a:latin typeface="Times" pitchFamily="-1" charset="0"/>
                        <a:ea typeface="MS PGothic" panose="020B0600070205080204" pitchFamily="-1" charset="-128"/>
                      </a:endParaRPr>
                    </a:p>
                  </a:txBody>
                  <a:tcPr marT="45941" marB="45941" anchor="ctr" horzOverflow="overflow"/>
                </a:tc>
                <a:extLst>
                  <a:ext uri="{0D108BD9-81ED-4DB2-BD59-A6C34878D82A}">
                    <a16:rowId xmlns:a16="http://schemas.microsoft.com/office/drawing/2014/main" val="10001"/>
                  </a:ext>
                </a:extLst>
              </a:tr>
              <a:tr h="342502">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en-US" sz="2000" b="1" u="none" strike="noStrike" cap="none" normalizeH="0" baseline="0" dirty="0" smtClean="0">
                          <a:ln>
                            <a:noFill/>
                          </a:ln>
                          <a:solidFill>
                            <a:srgbClr val="002060"/>
                          </a:solidFill>
                          <a:effectLst/>
                        </a:rPr>
                        <a:t>Register</a:t>
                      </a:r>
                      <a:endParaRPr kumimoji="0" lang="en-US" sz="2000" b="1" i="0" u="none" strike="noStrike" cap="none" normalizeH="0" baseline="0" dirty="0" smtClean="0">
                        <a:ln>
                          <a:noFill/>
                        </a:ln>
                        <a:solidFill>
                          <a:srgbClr val="002060"/>
                        </a:solidFill>
                        <a:effectLst/>
                        <a:latin typeface="Times" pitchFamily="-1" charset="0"/>
                        <a:ea typeface="MS PGothic" panose="020B0600070205080204" pitchFamily="-1" charset="-128"/>
                      </a:endParaRPr>
                    </a:p>
                  </a:txBody>
                  <a:tcPr marT="45941" marB="45941" anchor="ct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en-US" sz="2000" b="1" u="none" strike="noStrike" cap="none" normalizeH="0" baseline="0" dirty="0" smtClean="0">
                          <a:ln>
                            <a:noFill/>
                          </a:ln>
                          <a:solidFill>
                            <a:srgbClr val="002060"/>
                          </a:solidFill>
                          <a:effectLst/>
                        </a:rPr>
                        <a:t>R</a:t>
                      </a:r>
                      <a:endParaRPr kumimoji="0" lang="en-US" sz="2000" b="1" i="0" u="none" strike="noStrike" cap="none" normalizeH="0" baseline="0" dirty="0" smtClean="0">
                        <a:ln>
                          <a:noFill/>
                        </a:ln>
                        <a:solidFill>
                          <a:srgbClr val="002060"/>
                        </a:solidFill>
                        <a:effectLst/>
                        <a:latin typeface="Courier New" panose="02070309020205020404" pitchFamily="-1" charset="0"/>
                        <a:ea typeface="MS PGothic" panose="020B0600070205080204" pitchFamily="-1" charset="-128"/>
                      </a:endParaRPr>
                    </a:p>
                  </a:txBody>
                  <a:tcPr marT="45941" marB="45941" anchor="ct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en-US" sz="2000" b="1" u="none" strike="noStrike" cap="none" normalizeH="0" baseline="0" smtClean="0">
                          <a:ln>
                            <a:noFill/>
                          </a:ln>
                          <a:solidFill>
                            <a:srgbClr val="002060"/>
                          </a:solidFill>
                          <a:effectLst/>
                        </a:rPr>
                        <a:t>R</a:t>
                      </a:r>
                      <a:endParaRPr kumimoji="0" lang="en-US" sz="2000" b="1" i="0" u="none" strike="noStrike" cap="none" normalizeH="0" baseline="0" smtClean="0">
                        <a:ln>
                          <a:noFill/>
                        </a:ln>
                        <a:solidFill>
                          <a:srgbClr val="002060"/>
                        </a:solidFill>
                        <a:effectLst/>
                        <a:latin typeface="Courier New" panose="02070309020205020404" pitchFamily="-1" charset="0"/>
                        <a:ea typeface="MS PGothic" panose="020B0600070205080204" pitchFamily="-1" charset="-128"/>
                      </a:endParaRPr>
                    </a:p>
                  </a:txBody>
                  <a:tcPr marT="45941" marB="45941" anchor="ct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en-US" sz="2000" b="1" u="none" strike="noStrike" cap="none" normalizeH="0" baseline="0" dirty="0" smtClean="0">
                          <a:ln>
                            <a:noFill/>
                          </a:ln>
                          <a:solidFill>
                            <a:srgbClr val="002060"/>
                          </a:solidFill>
                          <a:effectLst/>
                        </a:rPr>
                        <a:t>0</a:t>
                      </a:r>
                      <a:endParaRPr kumimoji="0" lang="en-US" sz="2000" b="1" i="0" u="none" strike="noStrike" cap="none" normalizeH="0" baseline="0" dirty="0" smtClean="0">
                        <a:ln>
                          <a:noFill/>
                        </a:ln>
                        <a:solidFill>
                          <a:srgbClr val="002060"/>
                        </a:solidFill>
                        <a:effectLst/>
                        <a:latin typeface="Times" pitchFamily="-1" charset="0"/>
                        <a:ea typeface="MS PGothic" panose="020B0600070205080204" pitchFamily="-1" charset="-128"/>
                      </a:endParaRPr>
                    </a:p>
                  </a:txBody>
                  <a:tcPr marT="45941" marB="45941" anchor="ctr" horzOverflow="overflow"/>
                </a:tc>
                <a:extLst>
                  <a:ext uri="{0D108BD9-81ED-4DB2-BD59-A6C34878D82A}">
                    <a16:rowId xmlns:a16="http://schemas.microsoft.com/office/drawing/2014/main" val="10002"/>
                  </a:ext>
                </a:extLst>
              </a:tr>
              <a:tr h="342502">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en-US" sz="2000" b="1" u="none" strike="noStrike" cap="none" normalizeH="0" baseline="0" dirty="0" smtClean="0">
                          <a:ln>
                            <a:noFill/>
                          </a:ln>
                          <a:solidFill>
                            <a:srgbClr val="002060"/>
                          </a:solidFill>
                          <a:effectLst/>
                        </a:rPr>
                        <a:t>Indexed</a:t>
                      </a:r>
                      <a:endParaRPr kumimoji="0" lang="en-US" sz="2000" b="1" i="0" u="none" strike="noStrike" cap="none" normalizeH="0" baseline="0" dirty="0" smtClean="0">
                        <a:ln>
                          <a:noFill/>
                        </a:ln>
                        <a:solidFill>
                          <a:srgbClr val="002060"/>
                        </a:solidFill>
                        <a:effectLst/>
                        <a:latin typeface="Times" pitchFamily="-1" charset="0"/>
                        <a:ea typeface="MS PGothic" panose="020B0600070205080204" pitchFamily="-1" charset="-128"/>
                      </a:endParaRPr>
                    </a:p>
                  </a:txBody>
                  <a:tcPr marT="45941" marB="45941" anchor="ct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en-US" sz="2000" b="1" u="none" strike="noStrike" cap="none" normalizeH="0" baseline="0" dirty="0" smtClean="0">
                          <a:ln>
                            <a:noFill/>
                          </a:ln>
                          <a:solidFill>
                            <a:srgbClr val="002060"/>
                          </a:solidFill>
                          <a:effectLst/>
                        </a:rPr>
                        <a:t>c(R)</a:t>
                      </a:r>
                      <a:endParaRPr kumimoji="0" lang="en-US" sz="2000" b="1" i="0" u="none" strike="noStrike" cap="none" normalizeH="0" baseline="0" dirty="0" smtClean="0">
                        <a:ln>
                          <a:noFill/>
                        </a:ln>
                        <a:solidFill>
                          <a:srgbClr val="002060"/>
                        </a:solidFill>
                        <a:effectLst/>
                        <a:latin typeface="Times" pitchFamily="-1" charset="0"/>
                        <a:ea typeface="MS PGothic" panose="020B0600070205080204" pitchFamily="-1" charset="-128"/>
                      </a:endParaRPr>
                    </a:p>
                  </a:txBody>
                  <a:tcPr marT="45941" marB="45941" anchor="ct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en-US" sz="2000" b="1" u="none" strike="noStrike" cap="none" normalizeH="0" baseline="0" dirty="0" err="1" smtClean="0">
                          <a:ln>
                            <a:noFill/>
                          </a:ln>
                          <a:solidFill>
                            <a:srgbClr val="002060"/>
                          </a:solidFill>
                          <a:effectLst/>
                        </a:rPr>
                        <a:t>c+contents</a:t>
                      </a:r>
                      <a:r>
                        <a:rPr kumimoji="0" lang="en-US" sz="2000" b="1" u="none" strike="noStrike" cap="none" normalizeH="0" baseline="0" dirty="0" smtClean="0">
                          <a:ln>
                            <a:noFill/>
                          </a:ln>
                          <a:solidFill>
                            <a:srgbClr val="002060"/>
                          </a:solidFill>
                          <a:effectLst/>
                        </a:rPr>
                        <a:t>(R)</a:t>
                      </a:r>
                      <a:endParaRPr kumimoji="0" lang="en-US" sz="2000" b="1" i="0" u="none" strike="noStrike" cap="none" normalizeH="0" baseline="0" dirty="0" smtClean="0">
                        <a:ln>
                          <a:noFill/>
                        </a:ln>
                        <a:solidFill>
                          <a:srgbClr val="002060"/>
                        </a:solidFill>
                        <a:effectLst/>
                        <a:latin typeface="Times" pitchFamily="-1" charset="0"/>
                        <a:ea typeface="MS PGothic" panose="020B0600070205080204" pitchFamily="-1" charset="-128"/>
                      </a:endParaRPr>
                    </a:p>
                  </a:txBody>
                  <a:tcPr marT="45941" marB="45941" anchor="ct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en-US" sz="2000" b="1" u="none" strike="noStrike" cap="none" normalizeH="0" baseline="0" dirty="0" smtClean="0">
                          <a:ln>
                            <a:noFill/>
                          </a:ln>
                          <a:solidFill>
                            <a:srgbClr val="002060"/>
                          </a:solidFill>
                          <a:effectLst/>
                        </a:rPr>
                        <a:t>1</a:t>
                      </a:r>
                      <a:endParaRPr kumimoji="0" lang="en-US" sz="2000" b="1" i="0" u="none" strike="noStrike" cap="none" normalizeH="0" baseline="0" dirty="0" smtClean="0">
                        <a:ln>
                          <a:noFill/>
                        </a:ln>
                        <a:solidFill>
                          <a:srgbClr val="002060"/>
                        </a:solidFill>
                        <a:effectLst/>
                        <a:latin typeface="Times" pitchFamily="-1" charset="0"/>
                        <a:ea typeface="MS PGothic" panose="020B0600070205080204" pitchFamily="-1" charset="-128"/>
                      </a:endParaRPr>
                    </a:p>
                  </a:txBody>
                  <a:tcPr marT="45941" marB="45941" anchor="ctr" horzOverflow="overflow"/>
                </a:tc>
                <a:extLst>
                  <a:ext uri="{0D108BD9-81ED-4DB2-BD59-A6C34878D82A}">
                    <a16:rowId xmlns:a16="http://schemas.microsoft.com/office/drawing/2014/main" val="10003"/>
                  </a:ext>
                </a:extLst>
              </a:tr>
              <a:tr h="616240">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en-US" sz="2000" b="1" u="none" strike="noStrike" cap="none" normalizeH="0" baseline="0" dirty="0" smtClean="0">
                          <a:ln>
                            <a:noFill/>
                          </a:ln>
                          <a:solidFill>
                            <a:srgbClr val="002060"/>
                          </a:solidFill>
                          <a:effectLst/>
                        </a:rPr>
                        <a:t>Indirect register</a:t>
                      </a:r>
                      <a:endParaRPr kumimoji="0" lang="en-US" sz="2000" b="1" i="0" u="none" strike="noStrike" cap="none" normalizeH="0" baseline="0" dirty="0" smtClean="0">
                        <a:ln>
                          <a:noFill/>
                        </a:ln>
                        <a:solidFill>
                          <a:srgbClr val="002060"/>
                        </a:solidFill>
                        <a:effectLst/>
                        <a:latin typeface="Times" pitchFamily="-1" charset="0"/>
                        <a:ea typeface="MS PGothic" panose="020B0600070205080204" pitchFamily="-1" charset="-128"/>
                      </a:endParaRPr>
                    </a:p>
                  </a:txBody>
                  <a:tcPr marT="45941" marB="45941" anchor="ct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en-US" sz="2000" b="1" u="none" strike="noStrike" cap="none" normalizeH="0" baseline="0" dirty="0" smtClean="0">
                          <a:ln>
                            <a:noFill/>
                          </a:ln>
                          <a:solidFill>
                            <a:srgbClr val="002060"/>
                          </a:solidFill>
                          <a:effectLst/>
                        </a:rPr>
                        <a:t>*R</a:t>
                      </a:r>
                      <a:endParaRPr kumimoji="0" lang="en-US" sz="2000" b="1" i="0" u="none" strike="noStrike" cap="none" normalizeH="0" baseline="0" dirty="0" smtClean="0">
                        <a:ln>
                          <a:noFill/>
                        </a:ln>
                        <a:solidFill>
                          <a:srgbClr val="002060"/>
                        </a:solidFill>
                        <a:effectLst/>
                        <a:latin typeface="Times" pitchFamily="-1" charset="0"/>
                        <a:ea typeface="MS PGothic" panose="020B0600070205080204" pitchFamily="-1" charset="-128"/>
                      </a:endParaRPr>
                    </a:p>
                  </a:txBody>
                  <a:tcPr marT="45941" marB="45941" anchor="ct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en-US" sz="2000" b="1" u="none" strike="noStrike" cap="none" normalizeH="0" baseline="0" dirty="0" smtClean="0">
                          <a:ln>
                            <a:noFill/>
                          </a:ln>
                          <a:solidFill>
                            <a:srgbClr val="002060"/>
                          </a:solidFill>
                          <a:effectLst/>
                        </a:rPr>
                        <a:t>contents(R)</a:t>
                      </a:r>
                      <a:endParaRPr kumimoji="0" lang="en-US" sz="2000" b="1" i="0" u="none" strike="noStrike" cap="none" normalizeH="0" baseline="0" dirty="0" smtClean="0">
                        <a:ln>
                          <a:noFill/>
                        </a:ln>
                        <a:solidFill>
                          <a:srgbClr val="002060"/>
                        </a:solidFill>
                        <a:effectLst/>
                        <a:latin typeface="Times" pitchFamily="-1" charset="0"/>
                        <a:ea typeface="MS PGothic" panose="020B0600070205080204" pitchFamily="-1" charset="-128"/>
                      </a:endParaRPr>
                    </a:p>
                  </a:txBody>
                  <a:tcPr marT="45941" marB="45941" anchor="ct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en-US" sz="2000" b="1" u="none" strike="noStrike" cap="none" normalizeH="0" baseline="0" dirty="0" smtClean="0">
                          <a:ln>
                            <a:noFill/>
                          </a:ln>
                          <a:solidFill>
                            <a:srgbClr val="002060"/>
                          </a:solidFill>
                          <a:effectLst/>
                        </a:rPr>
                        <a:t>0</a:t>
                      </a:r>
                      <a:endParaRPr kumimoji="0" lang="en-US" sz="2000" b="1" i="0" u="none" strike="noStrike" cap="none" normalizeH="0" baseline="0" dirty="0" smtClean="0">
                        <a:ln>
                          <a:noFill/>
                        </a:ln>
                        <a:solidFill>
                          <a:srgbClr val="002060"/>
                        </a:solidFill>
                        <a:effectLst/>
                        <a:latin typeface="Times" pitchFamily="-1" charset="0"/>
                        <a:ea typeface="MS PGothic" panose="020B0600070205080204" pitchFamily="-1" charset="-128"/>
                      </a:endParaRPr>
                    </a:p>
                  </a:txBody>
                  <a:tcPr marT="45941" marB="45941" anchor="ctr" horzOverflow="overflow"/>
                </a:tc>
                <a:extLst>
                  <a:ext uri="{0D108BD9-81ED-4DB2-BD59-A6C34878D82A}">
                    <a16:rowId xmlns:a16="http://schemas.microsoft.com/office/drawing/2014/main" val="10004"/>
                  </a:ext>
                </a:extLst>
              </a:tr>
              <a:tr h="616240">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en-US" sz="2000" b="1" u="none" strike="noStrike" cap="none" normalizeH="0" baseline="0" dirty="0" smtClean="0">
                          <a:ln>
                            <a:noFill/>
                          </a:ln>
                          <a:solidFill>
                            <a:srgbClr val="002060"/>
                          </a:solidFill>
                          <a:effectLst/>
                        </a:rPr>
                        <a:t>Indirect indexed</a:t>
                      </a:r>
                      <a:endParaRPr kumimoji="0" lang="en-US" sz="2000" b="1" i="0" u="none" strike="noStrike" cap="none" normalizeH="0" baseline="0" dirty="0" smtClean="0">
                        <a:ln>
                          <a:noFill/>
                        </a:ln>
                        <a:solidFill>
                          <a:srgbClr val="002060"/>
                        </a:solidFill>
                        <a:effectLst/>
                        <a:latin typeface="Times" pitchFamily="-1" charset="0"/>
                        <a:ea typeface="MS PGothic" panose="020B0600070205080204" pitchFamily="-1" charset="-128"/>
                      </a:endParaRPr>
                    </a:p>
                  </a:txBody>
                  <a:tcPr marT="45941" marB="45941" anchor="ct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en-US" sz="2000" b="1" u="none" strike="noStrike" cap="none" normalizeH="0" baseline="0" dirty="0" smtClean="0">
                          <a:ln>
                            <a:noFill/>
                          </a:ln>
                          <a:solidFill>
                            <a:srgbClr val="002060"/>
                          </a:solidFill>
                          <a:effectLst/>
                        </a:rPr>
                        <a:t>*c(R)</a:t>
                      </a:r>
                      <a:endParaRPr kumimoji="0" lang="en-US" sz="2000" b="1" i="0" u="none" strike="noStrike" cap="none" normalizeH="0" baseline="0" dirty="0" smtClean="0">
                        <a:ln>
                          <a:noFill/>
                        </a:ln>
                        <a:solidFill>
                          <a:srgbClr val="002060"/>
                        </a:solidFill>
                        <a:effectLst/>
                        <a:latin typeface="Times" pitchFamily="-1" charset="0"/>
                        <a:ea typeface="MS PGothic" panose="020B0600070205080204" pitchFamily="-1" charset="-128"/>
                      </a:endParaRPr>
                    </a:p>
                  </a:txBody>
                  <a:tcPr marT="45941" marB="45941" anchor="ct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en-US" sz="2000" b="1" u="none" strike="noStrike" cap="none" normalizeH="0" baseline="0" dirty="0" smtClean="0">
                          <a:ln>
                            <a:noFill/>
                          </a:ln>
                          <a:solidFill>
                            <a:srgbClr val="002060"/>
                          </a:solidFill>
                          <a:effectLst/>
                        </a:rPr>
                        <a:t>contents(</a:t>
                      </a:r>
                      <a:r>
                        <a:rPr kumimoji="0" lang="en-US" sz="2000" b="1" u="none" strike="noStrike" cap="none" normalizeH="0" baseline="0" dirty="0" err="1" smtClean="0">
                          <a:ln>
                            <a:noFill/>
                          </a:ln>
                          <a:solidFill>
                            <a:srgbClr val="002060"/>
                          </a:solidFill>
                          <a:effectLst/>
                        </a:rPr>
                        <a:t>c+contents</a:t>
                      </a:r>
                      <a:r>
                        <a:rPr kumimoji="0" lang="en-US" sz="2000" b="1" u="none" strike="noStrike" cap="none" normalizeH="0" baseline="0" dirty="0" smtClean="0">
                          <a:ln>
                            <a:noFill/>
                          </a:ln>
                          <a:solidFill>
                            <a:srgbClr val="002060"/>
                          </a:solidFill>
                          <a:effectLst/>
                        </a:rPr>
                        <a:t>(R))</a:t>
                      </a:r>
                      <a:endParaRPr kumimoji="0" lang="en-US" sz="2000" b="1" i="0" u="none" strike="noStrike" cap="none" normalizeH="0" baseline="0" dirty="0" smtClean="0">
                        <a:ln>
                          <a:noFill/>
                        </a:ln>
                        <a:solidFill>
                          <a:srgbClr val="002060"/>
                        </a:solidFill>
                        <a:effectLst/>
                        <a:latin typeface="Times" pitchFamily="-1" charset="0"/>
                        <a:ea typeface="MS PGothic" panose="020B0600070205080204" pitchFamily="-1" charset="-128"/>
                      </a:endParaRPr>
                    </a:p>
                  </a:txBody>
                  <a:tcPr marT="45941" marB="45941" anchor="ct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en-US" sz="2000" b="1" u="none" strike="noStrike" cap="none" normalizeH="0" baseline="0" dirty="0" smtClean="0">
                          <a:ln>
                            <a:noFill/>
                          </a:ln>
                          <a:solidFill>
                            <a:srgbClr val="002060"/>
                          </a:solidFill>
                          <a:effectLst/>
                        </a:rPr>
                        <a:t>1</a:t>
                      </a:r>
                      <a:endParaRPr kumimoji="0" lang="en-US" sz="2000" b="1" i="0" u="none" strike="noStrike" cap="none" normalizeH="0" baseline="0" dirty="0" smtClean="0">
                        <a:ln>
                          <a:noFill/>
                        </a:ln>
                        <a:solidFill>
                          <a:srgbClr val="002060"/>
                        </a:solidFill>
                        <a:effectLst/>
                        <a:latin typeface="Times" pitchFamily="-1" charset="0"/>
                        <a:ea typeface="MS PGothic" panose="020B0600070205080204" pitchFamily="-1" charset="-128"/>
                      </a:endParaRPr>
                    </a:p>
                  </a:txBody>
                  <a:tcPr marT="45941" marB="45941" anchor="ctr" horzOverflow="overflow"/>
                </a:tc>
                <a:extLst>
                  <a:ext uri="{0D108BD9-81ED-4DB2-BD59-A6C34878D82A}">
                    <a16:rowId xmlns:a16="http://schemas.microsoft.com/office/drawing/2014/main" val="10005"/>
                  </a:ext>
                </a:extLst>
              </a:tr>
              <a:tr h="342502">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en-US" sz="2000" b="1" u="none" strike="noStrike" cap="none" normalizeH="0" baseline="0" dirty="0" smtClean="0">
                          <a:ln>
                            <a:noFill/>
                          </a:ln>
                          <a:solidFill>
                            <a:srgbClr val="002060"/>
                          </a:solidFill>
                          <a:effectLst/>
                        </a:rPr>
                        <a:t>Literal</a:t>
                      </a:r>
                      <a:endParaRPr kumimoji="0" lang="en-US" sz="2000" b="1" i="0" u="none" strike="noStrike" cap="none" normalizeH="0" baseline="0" dirty="0" smtClean="0">
                        <a:ln>
                          <a:noFill/>
                        </a:ln>
                        <a:solidFill>
                          <a:srgbClr val="002060"/>
                        </a:solidFill>
                        <a:effectLst/>
                        <a:latin typeface="Times" pitchFamily="-1" charset="0"/>
                        <a:ea typeface="MS PGothic" panose="020B0600070205080204" pitchFamily="-1" charset="-128"/>
                      </a:endParaRPr>
                    </a:p>
                  </a:txBody>
                  <a:tcPr marT="45941" marB="45941" anchor="ct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en-US" sz="2000" b="1" u="none" strike="noStrike" cap="none" normalizeH="0" baseline="0" smtClean="0">
                          <a:ln>
                            <a:noFill/>
                          </a:ln>
                          <a:solidFill>
                            <a:srgbClr val="002060"/>
                          </a:solidFill>
                          <a:effectLst/>
                        </a:rPr>
                        <a:t>#c</a:t>
                      </a:r>
                      <a:endParaRPr kumimoji="0" lang="en-US" sz="2000" b="1" i="0" u="none" strike="noStrike" cap="none" normalizeH="0" baseline="0" smtClean="0">
                        <a:ln>
                          <a:noFill/>
                        </a:ln>
                        <a:solidFill>
                          <a:srgbClr val="002060"/>
                        </a:solidFill>
                        <a:effectLst/>
                        <a:latin typeface="Times" pitchFamily="-1" charset="0"/>
                        <a:ea typeface="MS PGothic" panose="020B0600070205080204" pitchFamily="-1" charset="-128"/>
                      </a:endParaRPr>
                    </a:p>
                  </a:txBody>
                  <a:tcPr marT="45941" marB="45941" anchor="ct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en-US" sz="2000" b="1" u="none" strike="noStrike" cap="none" normalizeH="0" baseline="0" dirty="0" smtClean="0">
                          <a:ln>
                            <a:noFill/>
                          </a:ln>
                          <a:solidFill>
                            <a:srgbClr val="002060"/>
                          </a:solidFill>
                          <a:effectLst/>
                        </a:rPr>
                        <a:t>N/A</a:t>
                      </a:r>
                      <a:endParaRPr kumimoji="0" lang="en-US" sz="2000" b="1" i="0" u="none" strike="noStrike" cap="none" normalizeH="0" baseline="0" dirty="0" smtClean="0">
                        <a:ln>
                          <a:noFill/>
                        </a:ln>
                        <a:solidFill>
                          <a:srgbClr val="002060"/>
                        </a:solidFill>
                        <a:effectLst/>
                        <a:latin typeface="Times" pitchFamily="-1" charset="0"/>
                        <a:ea typeface="MS PGothic" panose="020B0600070205080204" pitchFamily="-1" charset="-128"/>
                      </a:endParaRPr>
                    </a:p>
                  </a:txBody>
                  <a:tcPr marT="45941" marB="45941" anchor="ct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en-US" sz="2000" b="1" u="none" strike="noStrike" cap="none" normalizeH="0" baseline="0" dirty="0" smtClean="0">
                          <a:ln>
                            <a:noFill/>
                          </a:ln>
                          <a:solidFill>
                            <a:srgbClr val="002060"/>
                          </a:solidFill>
                          <a:effectLst/>
                        </a:rPr>
                        <a:t>1</a:t>
                      </a:r>
                      <a:endParaRPr kumimoji="0" lang="en-US" sz="2000" b="1" i="0" u="none" strike="noStrike" cap="none" normalizeH="0" baseline="0" dirty="0" smtClean="0">
                        <a:ln>
                          <a:noFill/>
                        </a:ln>
                        <a:solidFill>
                          <a:srgbClr val="002060"/>
                        </a:solidFill>
                        <a:effectLst/>
                        <a:latin typeface="Times" pitchFamily="-1" charset="0"/>
                        <a:ea typeface="MS PGothic" panose="020B0600070205080204" pitchFamily="-1" charset="-128"/>
                      </a:endParaRPr>
                    </a:p>
                  </a:txBody>
                  <a:tcPr marT="45941" marB="45941" anchor="ctr" horzOverflow="overflow"/>
                </a:tc>
                <a:extLst>
                  <a:ext uri="{0D108BD9-81ED-4DB2-BD59-A6C34878D82A}">
                    <a16:rowId xmlns:a16="http://schemas.microsoft.com/office/drawing/2014/main" val="10006"/>
                  </a:ext>
                </a:extLst>
              </a:tr>
            </a:tbl>
          </a:graphicData>
        </a:graphic>
      </p:graphicFrame>
      <p:sp>
        <p:nvSpPr>
          <p:cNvPr id="4" name="Slide Number Placeholder 3"/>
          <p:cNvSpPr>
            <a:spLocks noGrp="1"/>
          </p:cNvSpPr>
          <p:nvPr>
            <p:ph type="sldNum" sz="quarter" idx="12"/>
          </p:nvPr>
        </p:nvSpPr>
        <p:spPr/>
        <p:txBody>
          <a:bodyPr/>
          <a:lstStyle/>
          <a:p>
            <a:fld id="{B887E577-0E77-4039-B007-114F8AF001BE}" type="slidenum">
              <a:rPr lang="en-US" smtClean="0"/>
              <a:t>20</a:t>
            </a:fld>
            <a:endParaRPr lang="en-US"/>
          </a:p>
        </p:txBody>
      </p:sp>
      <p:sp>
        <p:nvSpPr>
          <p:cNvPr id="5" name="Rectangle 4"/>
          <p:cNvSpPr/>
          <p:nvPr/>
        </p:nvSpPr>
        <p:spPr>
          <a:xfrm>
            <a:off x="902855" y="6033184"/>
            <a:ext cx="8915400" cy="369332"/>
          </a:xfrm>
          <a:prstGeom prst="rect">
            <a:avLst/>
          </a:prstGeom>
        </p:spPr>
        <p:txBody>
          <a:bodyPr wrap="square">
            <a:spAutoFit/>
          </a:bodyPr>
          <a:lstStyle/>
          <a:p>
            <a:r>
              <a:rPr lang="en-US" b="1" dirty="0"/>
              <a:t>This cost corresponds to the length (in words) of </a:t>
            </a:r>
            <a:r>
              <a:rPr lang="en-US" b="1" dirty="0" smtClean="0"/>
              <a:t> the </a:t>
            </a:r>
            <a:r>
              <a:rPr lang="en-US" b="1" dirty="0"/>
              <a:t>instruction</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600" b="1" dirty="0">
                <a:solidFill>
                  <a:srgbClr val="002060"/>
                </a:solidFill>
              </a:rPr>
              <a:t>Costs associated with the addressing modes</a:t>
            </a:r>
            <a:endParaRPr lang="en-US" sz="4600" dirty="0">
              <a:solidFill>
                <a:srgbClr val="002060"/>
              </a:solidFill>
            </a:endParaRPr>
          </a:p>
        </p:txBody>
      </p:sp>
      <p:sp>
        <p:nvSpPr>
          <p:cNvPr id="3" name="Content Placeholder 2"/>
          <p:cNvSpPr>
            <a:spLocks noGrp="1"/>
          </p:cNvSpPr>
          <p:nvPr>
            <p:ph idx="1"/>
          </p:nvPr>
        </p:nvSpPr>
        <p:spPr/>
        <p:txBody>
          <a:bodyPr/>
          <a:lstStyle/>
          <a:p>
            <a:pPr algn="just">
              <a:lnSpc>
                <a:spcPct val="150000"/>
              </a:lnSpc>
              <a:defRPr/>
            </a:pPr>
            <a:r>
              <a:rPr lang="en-US" dirty="0"/>
              <a:t>We often associate a cost with compiling and running a program.</a:t>
            </a:r>
          </a:p>
          <a:p>
            <a:pPr algn="just">
              <a:lnSpc>
                <a:spcPct val="150000"/>
              </a:lnSpc>
              <a:defRPr/>
            </a:pPr>
            <a:r>
              <a:rPr lang="en-US" dirty="0"/>
              <a:t>Depending on what aspect of a program we are interested in optimizing, some common cost measures are </a:t>
            </a:r>
          </a:p>
          <a:p>
            <a:pPr lvl="1" algn="just">
              <a:lnSpc>
                <a:spcPct val="150000"/>
              </a:lnSpc>
              <a:defRPr/>
            </a:pPr>
            <a:r>
              <a:rPr lang="en-US" dirty="0">
                <a:solidFill>
                  <a:srgbClr val="C00000"/>
                </a:solidFill>
              </a:rPr>
              <a:t>The length of compilation time and the size</a:t>
            </a:r>
            <a:r>
              <a:rPr lang="en-US" dirty="0"/>
              <a:t>, </a:t>
            </a:r>
          </a:p>
          <a:p>
            <a:pPr lvl="1" algn="just">
              <a:lnSpc>
                <a:spcPct val="150000"/>
              </a:lnSpc>
              <a:defRPr/>
            </a:pPr>
            <a:r>
              <a:rPr lang="en-US" dirty="0">
                <a:solidFill>
                  <a:srgbClr val="C00000"/>
                </a:solidFill>
              </a:rPr>
              <a:t>Running time and power consumption of the target program.</a:t>
            </a:r>
            <a:endParaRPr lang="en-US" dirty="0"/>
          </a:p>
          <a:p>
            <a:endParaRPr lang="en-US" dirty="0"/>
          </a:p>
        </p:txBody>
      </p:sp>
      <p:sp>
        <p:nvSpPr>
          <p:cNvPr id="4" name="Slide Number Placeholder 3"/>
          <p:cNvSpPr>
            <a:spLocks noGrp="1"/>
          </p:cNvSpPr>
          <p:nvPr>
            <p:ph type="sldNum" sz="quarter" idx="12"/>
          </p:nvPr>
        </p:nvSpPr>
        <p:spPr/>
        <p:txBody>
          <a:bodyPr/>
          <a:lstStyle/>
          <a:p>
            <a:fld id="{B887E577-0E77-4039-B007-114F8AF001BE}" type="slidenum">
              <a:rPr lang="en-US" smtClean="0"/>
              <a:t>21</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600" b="1" dirty="0">
                <a:solidFill>
                  <a:srgbClr val="002060"/>
                </a:solidFill>
              </a:rPr>
              <a:t>Costs associated with the addressing modes</a:t>
            </a:r>
            <a:endParaRPr lang="en-US" sz="4600" dirty="0">
              <a:solidFill>
                <a:srgbClr val="002060"/>
              </a:solidFill>
            </a:endParaRPr>
          </a:p>
        </p:txBody>
      </p:sp>
      <p:sp>
        <p:nvSpPr>
          <p:cNvPr id="3" name="Content Placeholder 2"/>
          <p:cNvSpPr>
            <a:spLocks noGrp="1"/>
          </p:cNvSpPr>
          <p:nvPr>
            <p:ph idx="1"/>
          </p:nvPr>
        </p:nvSpPr>
        <p:spPr/>
        <p:txBody>
          <a:bodyPr>
            <a:normAutofit/>
          </a:bodyPr>
          <a:lstStyle/>
          <a:p>
            <a:pPr algn="just">
              <a:lnSpc>
                <a:spcPct val="150000"/>
              </a:lnSpc>
            </a:pPr>
            <a:r>
              <a:rPr lang="en-US" sz="3200" b="1" dirty="0">
                <a:solidFill>
                  <a:srgbClr val="002060"/>
                </a:solidFill>
                <a:latin typeface="Times New Roman" panose="02020603050405020304" pitchFamily="18" charset="0"/>
                <a:cs typeface="Times New Roman" panose="02020603050405020304" pitchFamily="18" charset="0"/>
              </a:rPr>
              <a:t>Cost of an instruction = 1 + cost of operands</a:t>
            </a:r>
          </a:p>
          <a:p>
            <a:pPr algn="just">
              <a:lnSpc>
                <a:spcPct val="150000"/>
              </a:lnSpc>
            </a:pPr>
            <a:r>
              <a:rPr lang="en-US" sz="3200" b="1" dirty="0">
                <a:solidFill>
                  <a:srgbClr val="002060"/>
                </a:solidFill>
                <a:latin typeface="Times New Roman" panose="02020603050405020304" pitchFamily="18" charset="0"/>
                <a:cs typeface="Times New Roman" panose="02020603050405020304" pitchFamily="18" charset="0"/>
              </a:rPr>
              <a:t>Cost of register operand = 0</a:t>
            </a:r>
          </a:p>
          <a:p>
            <a:pPr algn="just">
              <a:lnSpc>
                <a:spcPct val="150000"/>
              </a:lnSpc>
            </a:pPr>
            <a:r>
              <a:rPr lang="en-US" sz="3200" b="1" dirty="0">
                <a:solidFill>
                  <a:srgbClr val="002060"/>
                </a:solidFill>
                <a:latin typeface="Times New Roman" panose="02020603050405020304" pitchFamily="18" charset="0"/>
                <a:cs typeface="Times New Roman" panose="02020603050405020304" pitchFamily="18" charset="0"/>
              </a:rPr>
              <a:t>Cost involving memory and constants = 1</a:t>
            </a:r>
          </a:p>
          <a:p>
            <a:pPr algn="just">
              <a:lnSpc>
                <a:spcPct val="150000"/>
              </a:lnSpc>
            </a:pPr>
            <a:r>
              <a:rPr lang="en-US" sz="3200" b="1" dirty="0">
                <a:solidFill>
                  <a:srgbClr val="002060"/>
                </a:solidFill>
                <a:latin typeface="Times New Roman" panose="02020603050405020304" pitchFamily="18" charset="0"/>
                <a:cs typeface="Times New Roman" panose="02020603050405020304" pitchFamily="18" charset="0"/>
              </a:rPr>
              <a:t>Cost of a program = sum of instruction costs.</a:t>
            </a:r>
          </a:p>
        </p:txBody>
      </p:sp>
      <p:sp>
        <p:nvSpPr>
          <p:cNvPr id="4" name="Slide Number Placeholder 3"/>
          <p:cNvSpPr>
            <a:spLocks noGrp="1"/>
          </p:cNvSpPr>
          <p:nvPr>
            <p:ph type="sldNum" sz="quarter" idx="12"/>
          </p:nvPr>
        </p:nvSpPr>
        <p:spPr/>
        <p:txBody>
          <a:bodyPr/>
          <a:lstStyle/>
          <a:p>
            <a:fld id="{B887E577-0E77-4039-B007-114F8AF001BE}" type="slidenum">
              <a:rPr lang="en-US" smtClean="0"/>
              <a:t>22</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600" b="1" dirty="0">
                <a:solidFill>
                  <a:srgbClr val="002060"/>
                </a:solidFill>
              </a:rPr>
              <a:t>Costs associated with the addressing modes</a:t>
            </a:r>
            <a:endParaRPr lang="en-US" sz="4600" dirty="0"/>
          </a:p>
        </p:txBody>
      </p:sp>
      <p:sp>
        <p:nvSpPr>
          <p:cNvPr id="4" name="Text Box 3"/>
          <p:cNvSpPr txBox="1">
            <a:spLocks noChangeArrowheads="1"/>
          </p:cNvSpPr>
          <p:nvPr/>
        </p:nvSpPr>
        <p:spPr bwMode="auto">
          <a:xfrm>
            <a:off x="1417356" y="1876199"/>
            <a:ext cx="9158280" cy="2862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9" tIns="45714" rIns="91429" bIns="45714">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sz="2000" b="1" u="sng" dirty="0"/>
              <a:t>Instruction		Operation				       Cost</a:t>
            </a:r>
            <a:r>
              <a:rPr lang="en-US" sz="2000" b="1" u="sng" dirty="0">
                <a:latin typeface="Courier New" panose="02070309020205020404" pitchFamily="-1" charset="0"/>
              </a:rPr>
              <a:t/>
            </a:r>
            <a:br>
              <a:rPr lang="en-US" sz="2000" b="1" u="sng" dirty="0">
                <a:latin typeface="Courier New" panose="02070309020205020404" pitchFamily="-1" charset="0"/>
              </a:rPr>
            </a:br>
            <a:r>
              <a:rPr lang="en-US" sz="2000" b="1" dirty="0">
                <a:latin typeface="Courier New" panose="02070309020205020404" pitchFamily="-1" charset="0"/>
              </a:rPr>
              <a:t>MOV R0,R1</a:t>
            </a:r>
            <a:r>
              <a:rPr lang="en-US" sz="2000" dirty="0"/>
              <a:t>		Store </a:t>
            </a:r>
            <a:r>
              <a:rPr lang="en-US" sz="2000" i="1" dirty="0"/>
              <a:t>content</a:t>
            </a:r>
            <a:r>
              <a:rPr lang="en-US" sz="2000" dirty="0"/>
              <a:t>(</a:t>
            </a:r>
            <a:r>
              <a:rPr lang="en-US" sz="2000" b="1" dirty="0">
                <a:latin typeface="Courier New" panose="02070309020205020404" pitchFamily="-1" charset="0"/>
              </a:rPr>
              <a:t>R0</a:t>
            </a:r>
            <a:r>
              <a:rPr lang="en-US" sz="2000" dirty="0"/>
              <a:t>) into register </a:t>
            </a:r>
            <a:r>
              <a:rPr lang="en-US" sz="2000" b="1" dirty="0">
                <a:latin typeface="Courier New" panose="02070309020205020404" pitchFamily="-1" charset="0"/>
              </a:rPr>
              <a:t>R1			</a:t>
            </a:r>
            <a:r>
              <a:rPr lang="en-US" sz="2000" dirty="0"/>
              <a:t>1</a:t>
            </a:r>
            <a:r>
              <a:rPr lang="en-US" sz="2000" b="1" dirty="0">
                <a:latin typeface="Courier New" panose="02070309020205020404" pitchFamily="-1" charset="0"/>
              </a:rPr>
              <a:t/>
            </a:r>
            <a:br>
              <a:rPr lang="en-US" sz="2000" b="1" dirty="0">
                <a:latin typeface="Courier New" panose="02070309020205020404" pitchFamily="-1" charset="0"/>
              </a:rPr>
            </a:br>
            <a:r>
              <a:rPr lang="en-US" sz="2000" b="1" dirty="0">
                <a:latin typeface="Courier New" panose="02070309020205020404" pitchFamily="-1" charset="0"/>
              </a:rPr>
              <a:t>MOV R0,M</a:t>
            </a:r>
            <a:r>
              <a:rPr lang="en-US" sz="2000" dirty="0"/>
              <a:t>		Store </a:t>
            </a:r>
            <a:r>
              <a:rPr lang="en-US" sz="2000" i="1" dirty="0"/>
              <a:t>content</a:t>
            </a:r>
            <a:r>
              <a:rPr lang="en-US" sz="2000" dirty="0"/>
              <a:t>(</a:t>
            </a:r>
            <a:r>
              <a:rPr lang="en-US" sz="2000" b="1" dirty="0">
                <a:latin typeface="Courier New" panose="02070309020205020404" pitchFamily="-1" charset="0"/>
              </a:rPr>
              <a:t>R0</a:t>
            </a:r>
            <a:r>
              <a:rPr lang="en-US" sz="2000" dirty="0"/>
              <a:t>) into memory location </a:t>
            </a:r>
            <a:r>
              <a:rPr lang="en-US" sz="2000" b="1" dirty="0">
                <a:latin typeface="Courier New" panose="02070309020205020404" pitchFamily="-1" charset="0"/>
              </a:rPr>
              <a:t>M</a:t>
            </a:r>
            <a:r>
              <a:rPr lang="en-US" sz="2000" dirty="0"/>
              <a:t>		2</a:t>
            </a:r>
            <a:br>
              <a:rPr lang="en-US" sz="2000" dirty="0"/>
            </a:br>
            <a:r>
              <a:rPr lang="en-US" sz="2000" b="1" dirty="0">
                <a:latin typeface="Courier New" panose="02070309020205020404" pitchFamily="-1" charset="0"/>
              </a:rPr>
              <a:t>MOV M,R0</a:t>
            </a:r>
            <a:r>
              <a:rPr lang="en-US" sz="2000" dirty="0"/>
              <a:t>		Store </a:t>
            </a:r>
            <a:r>
              <a:rPr lang="en-US" sz="2000" i="1" dirty="0"/>
              <a:t>content</a:t>
            </a:r>
            <a:r>
              <a:rPr lang="en-US" sz="2000" dirty="0"/>
              <a:t>(</a:t>
            </a:r>
            <a:r>
              <a:rPr lang="en-US" sz="2000" b="1" dirty="0">
                <a:latin typeface="Courier New" panose="02070309020205020404" pitchFamily="-1" charset="0"/>
              </a:rPr>
              <a:t>M</a:t>
            </a:r>
            <a:r>
              <a:rPr lang="en-US" sz="2000" dirty="0"/>
              <a:t>) into register </a:t>
            </a:r>
            <a:r>
              <a:rPr lang="en-US" sz="2000" b="1" dirty="0">
                <a:latin typeface="Courier New" panose="02070309020205020404" pitchFamily="-1" charset="0"/>
              </a:rPr>
              <a:t>R0			</a:t>
            </a:r>
            <a:r>
              <a:rPr lang="en-US" sz="2000" dirty="0"/>
              <a:t>2</a:t>
            </a:r>
            <a:br>
              <a:rPr lang="en-US" sz="2000" dirty="0"/>
            </a:br>
            <a:r>
              <a:rPr lang="en-US" sz="2000" b="1" dirty="0">
                <a:latin typeface="Courier New" panose="02070309020205020404" pitchFamily="-1" charset="0"/>
              </a:rPr>
              <a:t>MOV 4(R0),M</a:t>
            </a:r>
            <a:r>
              <a:rPr lang="en-US" sz="2000" dirty="0"/>
              <a:t>	</a:t>
            </a:r>
            <a:r>
              <a:rPr lang="en-US" sz="2000" dirty="0" smtClean="0"/>
              <a:t>	Store </a:t>
            </a:r>
            <a:r>
              <a:rPr lang="en-US" sz="2000" i="1" dirty="0"/>
              <a:t>contents</a:t>
            </a:r>
            <a:r>
              <a:rPr lang="en-US" sz="2000" dirty="0"/>
              <a:t>(4+</a:t>
            </a:r>
            <a:r>
              <a:rPr lang="en-US" sz="2000" i="1" dirty="0"/>
              <a:t>contents</a:t>
            </a:r>
            <a:r>
              <a:rPr lang="en-US" sz="2000" dirty="0"/>
              <a:t>(</a:t>
            </a:r>
            <a:r>
              <a:rPr lang="en-US" sz="2000" b="1" dirty="0">
                <a:latin typeface="Courier New" panose="02070309020205020404" pitchFamily="-1" charset="0"/>
              </a:rPr>
              <a:t>R0</a:t>
            </a:r>
            <a:r>
              <a:rPr lang="en-US" sz="2000" dirty="0"/>
              <a:t>)) into </a:t>
            </a:r>
            <a:r>
              <a:rPr lang="en-US" sz="2000" b="1" dirty="0">
                <a:latin typeface="Courier New" panose="02070309020205020404" pitchFamily="-1" charset="0"/>
              </a:rPr>
              <a:t>M		</a:t>
            </a:r>
            <a:r>
              <a:rPr lang="en-US" sz="2000" dirty="0"/>
              <a:t>3</a:t>
            </a:r>
            <a:r>
              <a:rPr lang="en-US" sz="2000" b="1" dirty="0">
                <a:latin typeface="Courier New" panose="02070309020205020404" pitchFamily="-1" charset="0"/>
              </a:rPr>
              <a:t/>
            </a:r>
            <a:br>
              <a:rPr lang="en-US" sz="2000" b="1" dirty="0">
                <a:latin typeface="Courier New" panose="02070309020205020404" pitchFamily="-1" charset="0"/>
              </a:rPr>
            </a:br>
            <a:r>
              <a:rPr lang="en-US" sz="2000" b="1" dirty="0">
                <a:latin typeface="Courier New" panose="02070309020205020404" pitchFamily="-1" charset="0"/>
              </a:rPr>
              <a:t>MOV *4(R0),M</a:t>
            </a:r>
            <a:r>
              <a:rPr lang="en-US" sz="2000" dirty="0"/>
              <a:t>	Store </a:t>
            </a:r>
            <a:r>
              <a:rPr lang="en-US" sz="2000" i="1" dirty="0"/>
              <a:t>contents</a:t>
            </a:r>
            <a:r>
              <a:rPr lang="en-US" sz="2000" dirty="0"/>
              <a:t>(</a:t>
            </a:r>
            <a:r>
              <a:rPr lang="en-US" sz="2000" i="1" dirty="0"/>
              <a:t>contents</a:t>
            </a:r>
            <a:r>
              <a:rPr lang="en-US" sz="2000" dirty="0"/>
              <a:t>(4+</a:t>
            </a:r>
            <a:r>
              <a:rPr lang="en-US" sz="2000" i="1" dirty="0"/>
              <a:t>contents</a:t>
            </a:r>
            <a:r>
              <a:rPr lang="en-US" sz="2000" dirty="0"/>
              <a:t>(</a:t>
            </a:r>
            <a:r>
              <a:rPr lang="en-US" sz="2000" b="1" dirty="0">
                <a:latin typeface="Courier New" panose="02070309020205020404" pitchFamily="-1" charset="0"/>
              </a:rPr>
              <a:t>R0</a:t>
            </a:r>
            <a:r>
              <a:rPr lang="en-US" sz="2000" dirty="0"/>
              <a:t>))) into </a:t>
            </a:r>
            <a:r>
              <a:rPr lang="en-US" sz="2000" b="1" dirty="0" smtClean="0">
                <a:latin typeface="Courier New" panose="02070309020205020404" pitchFamily="-1" charset="0"/>
              </a:rPr>
              <a:t>M</a:t>
            </a:r>
            <a:r>
              <a:rPr lang="en-US" sz="2000" b="1" dirty="0">
                <a:latin typeface="Courier New" panose="02070309020205020404" pitchFamily="-1" charset="0"/>
              </a:rPr>
              <a:t>	</a:t>
            </a:r>
            <a:r>
              <a:rPr lang="en-US" sz="2000" dirty="0"/>
              <a:t>3</a:t>
            </a:r>
            <a:r>
              <a:rPr lang="en-US" sz="2000" b="1" dirty="0">
                <a:latin typeface="Courier New" panose="02070309020205020404" pitchFamily="-1" charset="0"/>
              </a:rPr>
              <a:t/>
            </a:r>
            <a:br>
              <a:rPr lang="en-US" sz="2000" b="1" dirty="0">
                <a:latin typeface="Courier New" panose="02070309020205020404" pitchFamily="-1" charset="0"/>
              </a:rPr>
            </a:br>
            <a:r>
              <a:rPr lang="en-US" sz="2000" b="1" dirty="0">
                <a:latin typeface="Courier New" panose="02070309020205020404" pitchFamily="-1" charset="0"/>
              </a:rPr>
              <a:t>MOV #1,R0</a:t>
            </a:r>
            <a:r>
              <a:rPr lang="en-US" sz="2000" dirty="0"/>
              <a:t>		Store 1 into </a:t>
            </a:r>
            <a:r>
              <a:rPr lang="en-US" sz="2000" b="1" dirty="0">
                <a:latin typeface="Courier New" panose="02070309020205020404" pitchFamily="-1" charset="0"/>
              </a:rPr>
              <a:t>R0					</a:t>
            </a:r>
            <a:r>
              <a:rPr lang="en-US" sz="2000" dirty="0"/>
              <a:t>2</a:t>
            </a:r>
          </a:p>
          <a:p>
            <a:r>
              <a:rPr lang="en-US" sz="2000" b="1" dirty="0">
                <a:latin typeface="Courier New" panose="02070309020205020404" pitchFamily="-1" charset="0"/>
              </a:rPr>
              <a:t>ADD 4(R0),*12(R1) </a:t>
            </a:r>
            <a:r>
              <a:rPr lang="en-US" sz="2000" dirty="0"/>
              <a:t>Add </a:t>
            </a:r>
            <a:r>
              <a:rPr lang="en-US" sz="2000" i="1" dirty="0"/>
              <a:t>contents</a:t>
            </a:r>
            <a:r>
              <a:rPr lang="en-US" sz="2000" dirty="0"/>
              <a:t>(4+</a:t>
            </a:r>
            <a:r>
              <a:rPr lang="en-US" sz="2000" i="1" dirty="0"/>
              <a:t>contents</a:t>
            </a:r>
            <a:r>
              <a:rPr lang="en-US" sz="2000" dirty="0"/>
              <a:t>(</a:t>
            </a:r>
            <a:r>
              <a:rPr lang="en-US" sz="2000" b="1" dirty="0">
                <a:latin typeface="Courier New" panose="02070309020205020404" pitchFamily="-1" charset="0"/>
              </a:rPr>
              <a:t>R0</a:t>
            </a:r>
            <a:r>
              <a:rPr lang="en-US" sz="2000" dirty="0"/>
              <a:t>))</a:t>
            </a:r>
            <a:br>
              <a:rPr lang="en-US" sz="2000" dirty="0"/>
            </a:br>
            <a:r>
              <a:rPr lang="en-US" sz="2000" dirty="0"/>
              <a:t>			    to value at location </a:t>
            </a:r>
            <a:r>
              <a:rPr lang="en-US" sz="2000" i="1" dirty="0"/>
              <a:t>contents</a:t>
            </a:r>
            <a:r>
              <a:rPr lang="en-US" sz="2000" dirty="0"/>
              <a:t>(12+</a:t>
            </a:r>
            <a:r>
              <a:rPr lang="en-US" sz="2000" i="1" dirty="0"/>
              <a:t>contents</a:t>
            </a:r>
            <a:r>
              <a:rPr lang="en-US" sz="2000" dirty="0"/>
              <a:t>(</a:t>
            </a:r>
            <a:r>
              <a:rPr lang="en-US" sz="2000" b="1" dirty="0">
                <a:latin typeface="Courier New" panose="02070309020205020404" pitchFamily="-1" charset="0"/>
              </a:rPr>
              <a:t>R1</a:t>
            </a:r>
            <a:r>
              <a:rPr lang="en-US" sz="2000" dirty="0"/>
              <a:t>))</a:t>
            </a:r>
            <a:r>
              <a:rPr lang="en-US" sz="2000" b="1" dirty="0">
                <a:latin typeface="Courier New" panose="02070309020205020404" pitchFamily="-1" charset="0"/>
              </a:rPr>
              <a:t>	</a:t>
            </a:r>
            <a:r>
              <a:rPr lang="en-US" sz="2000" dirty="0"/>
              <a:t>3</a:t>
            </a:r>
          </a:p>
        </p:txBody>
      </p:sp>
      <p:sp>
        <p:nvSpPr>
          <p:cNvPr id="3" name="Slide Number Placeholder 2"/>
          <p:cNvSpPr>
            <a:spLocks noGrp="1"/>
          </p:cNvSpPr>
          <p:nvPr>
            <p:ph type="sldNum" sz="quarter" idx="12"/>
          </p:nvPr>
        </p:nvSpPr>
        <p:spPr/>
        <p:txBody>
          <a:bodyPr/>
          <a:lstStyle/>
          <a:p>
            <a:fld id="{B887E577-0E77-4039-B007-114F8AF001BE}" type="slidenum">
              <a:rPr lang="en-US" smtClean="0"/>
              <a:t>23</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a:solidFill>
                  <a:srgbClr val="002060"/>
                </a:solidFill>
              </a:rPr>
              <a:t>Instruction Costs</a:t>
            </a:r>
          </a:p>
        </p:txBody>
      </p:sp>
      <p:sp>
        <p:nvSpPr>
          <p:cNvPr id="3" name="Content Placeholder 2"/>
          <p:cNvSpPr>
            <a:spLocks noGrp="1"/>
          </p:cNvSpPr>
          <p:nvPr>
            <p:ph idx="1"/>
          </p:nvPr>
        </p:nvSpPr>
        <p:spPr>
          <a:xfrm>
            <a:off x="838200" y="1690688"/>
            <a:ext cx="10515600" cy="5010363"/>
          </a:xfrm>
        </p:spPr>
        <p:txBody>
          <a:bodyPr>
            <a:normAutofit fontScale="85000" lnSpcReduction="20000"/>
          </a:bodyPr>
          <a:lstStyle/>
          <a:p>
            <a:r>
              <a:rPr lang="en-US" dirty="0"/>
              <a:t>For the form </a:t>
            </a:r>
            <a:r>
              <a:rPr lang="en-US" b="1" dirty="0" err="1"/>
              <a:t>mov</a:t>
            </a:r>
            <a:r>
              <a:rPr lang="en-US" b="1" dirty="0"/>
              <a:t> R0, c(R1) </a:t>
            </a:r>
            <a:r>
              <a:rPr lang="en-US" dirty="0"/>
              <a:t>needs two words to store the instruction, one for instruction itself and its immediate words for storing c.</a:t>
            </a:r>
          </a:p>
          <a:p>
            <a:r>
              <a:rPr lang="en-US" dirty="0"/>
              <a:t>To generate code for a= </a:t>
            </a:r>
            <a:r>
              <a:rPr lang="en-US" dirty="0" err="1"/>
              <a:t>b+c</a:t>
            </a:r>
            <a:r>
              <a:rPr lang="en-US" dirty="0"/>
              <a:t>,</a:t>
            </a:r>
          </a:p>
          <a:p>
            <a:pPr algn="ctr">
              <a:buFont typeface="Wingdings" panose="05000000000000000000" pitchFamily="2" charset="2"/>
              <a:buNone/>
            </a:pPr>
            <a:r>
              <a:rPr lang="en-US" b="1" dirty="0">
                <a:solidFill>
                  <a:srgbClr val="002060"/>
                </a:solidFill>
              </a:rPr>
              <a:t>MOV b, R0</a:t>
            </a:r>
          </a:p>
          <a:p>
            <a:pPr algn="ctr">
              <a:buFont typeface="Wingdings" panose="05000000000000000000" pitchFamily="2" charset="2"/>
              <a:buNone/>
            </a:pPr>
            <a:r>
              <a:rPr lang="en-US" b="1" dirty="0">
                <a:solidFill>
                  <a:srgbClr val="002060"/>
                </a:solidFill>
              </a:rPr>
              <a:t>ADD c, R0</a:t>
            </a:r>
          </a:p>
          <a:p>
            <a:pPr algn="ctr">
              <a:buFont typeface="Wingdings" panose="05000000000000000000" pitchFamily="2" charset="2"/>
              <a:buNone/>
            </a:pPr>
            <a:r>
              <a:rPr lang="en-US" b="1" dirty="0">
                <a:solidFill>
                  <a:srgbClr val="002060"/>
                </a:solidFill>
              </a:rPr>
              <a:t>MOV R0, a</a:t>
            </a:r>
          </a:p>
          <a:p>
            <a:pPr algn="ctr">
              <a:buFont typeface="Wingdings" panose="05000000000000000000" pitchFamily="2" charset="2"/>
              <a:buChar char="è"/>
            </a:pPr>
            <a:r>
              <a:rPr lang="en-US" b="1" dirty="0">
                <a:sym typeface="Wingdings" panose="05000000000000000000" pitchFamily="2" charset="2"/>
              </a:rPr>
              <a:t>Cost is 6</a:t>
            </a:r>
          </a:p>
          <a:p>
            <a:r>
              <a:rPr lang="en-US" dirty="0">
                <a:sym typeface="Wingdings" panose="05000000000000000000" pitchFamily="2" charset="2"/>
              </a:rPr>
              <a:t>Assuming R0, R1 and R2 contain the addresses of a, b and c respectively</a:t>
            </a:r>
          </a:p>
          <a:p>
            <a:pPr algn="ctr">
              <a:buFont typeface="Wingdings" panose="05000000000000000000" pitchFamily="2" charset="2"/>
              <a:buNone/>
            </a:pPr>
            <a:r>
              <a:rPr lang="en-US" b="1" dirty="0">
                <a:solidFill>
                  <a:srgbClr val="002060"/>
                </a:solidFill>
                <a:sym typeface="Wingdings" panose="05000000000000000000" pitchFamily="2" charset="2"/>
              </a:rPr>
              <a:t>MOV *R1, *R0</a:t>
            </a:r>
          </a:p>
          <a:p>
            <a:pPr algn="ctr">
              <a:buFont typeface="Wingdings" panose="05000000000000000000" pitchFamily="2" charset="2"/>
              <a:buNone/>
            </a:pPr>
            <a:r>
              <a:rPr lang="en-US" b="1" dirty="0">
                <a:solidFill>
                  <a:srgbClr val="002060"/>
                </a:solidFill>
                <a:sym typeface="Wingdings" panose="05000000000000000000" pitchFamily="2" charset="2"/>
              </a:rPr>
              <a:t>ADD *R2, R0</a:t>
            </a:r>
          </a:p>
          <a:p>
            <a:pPr algn="ctr">
              <a:buFont typeface="Wingdings" panose="05000000000000000000" pitchFamily="2" charset="2"/>
              <a:buChar char="è"/>
            </a:pPr>
            <a:r>
              <a:rPr lang="en-US" b="1" dirty="0">
                <a:solidFill>
                  <a:srgbClr val="002060"/>
                </a:solidFill>
                <a:sym typeface="Wingdings" panose="05000000000000000000" pitchFamily="2" charset="2"/>
              </a:rPr>
              <a:t>Cost is 2</a:t>
            </a:r>
          </a:p>
          <a:p>
            <a:pPr>
              <a:buFont typeface="Wingdings" panose="05000000000000000000" pitchFamily="2" charset="2"/>
              <a:buChar char="è"/>
            </a:pPr>
            <a:endParaRPr lang="en-US" b="1" dirty="0">
              <a:sym typeface="Wingdings" panose="05000000000000000000" pitchFamily="2" charset="2"/>
            </a:endParaRPr>
          </a:p>
          <a:p>
            <a:pPr>
              <a:buFont typeface="Wingdings" panose="05000000000000000000" pitchFamily="2" charset="2"/>
              <a:buNone/>
            </a:pPr>
            <a:r>
              <a:rPr lang="en-US" dirty="0">
                <a:sym typeface="Wingdings" panose="05000000000000000000" pitchFamily="2" charset="2"/>
              </a:rPr>
              <a:t>SUB 4(R0), *12(R1)</a:t>
            </a:r>
            <a:r>
              <a:rPr lang="en-US" b="1" dirty="0">
                <a:sym typeface="Wingdings" panose="05000000000000000000" pitchFamily="2" charset="2"/>
              </a:rPr>
              <a:t> – Cost is 3</a:t>
            </a:r>
          </a:p>
          <a:p>
            <a:endParaRPr lang="en-US" dirty="0"/>
          </a:p>
        </p:txBody>
      </p:sp>
      <p:sp>
        <p:nvSpPr>
          <p:cNvPr id="4" name="Slide Number Placeholder 3"/>
          <p:cNvSpPr>
            <a:spLocks noGrp="1"/>
          </p:cNvSpPr>
          <p:nvPr>
            <p:ph type="sldNum" sz="quarter" idx="12"/>
          </p:nvPr>
        </p:nvSpPr>
        <p:spPr/>
        <p:txBody>
          <a:bodyPr/>
          <a:lstStyle/>
          <a:p>
            <a:fld id="{B887E577-0E77-4039-B007-114F8AF001BE}" type="slidenum">
              <a:rPr lang="en-US" smtClean="0"/>
              <a:t>24</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a:solidFill>
                  <a:srgbClr val="002060"/>
                </a:solidFill>
              </a:rPr>
              <a:t>Run Time Storage Management</a:t>
            </a:r>
          </a:p>
        </p:txBody>
      </p:sp>
      <p:sp>
        <p:nvSpPr>
          <p:cNvPr id="3" name="Content Placeholder 2"/>
          <p:cNvSpPr>
            <a:spLocks noGrp="1"/>
          </p:cNvSpPr>
          <p:nvPr>
            <p:ph idx="1"/>
          </p:nvPr>
        </p:nvSpPr>
        <p:spPr>
          <a:xfrm>
            <a:off x="838200" y="2187574"/>
            <a:ext cx="10515600" cy="4351338"/>
          </a:xfrm>
        </p:spPr>
        <p:txBody>
          <a:bodyPr>
            <a:normAutofit/>
          </a:bodyPr>
          <a:lstStyle/>
          <a:p>
            <a:pPr algn="just"/>
            <a:r>
              <a:rPr lang="en-US" dirty="0"/>
              <a:t>The information needed during an execution of a procedure is kept in a block of storage called </a:t>
            </a:r>
            <a:r>
              <a:rPr lang="en-US" dirty="0">
                <a:solidFill>
                  <a:srgbClr val="C00000"/>
                </a:solidFill>
              </a:rPr>
              <a:t>activation record</a:t>
            </a:r>
            <a:r>
              <a:rPr lang="en-US" dirty="0" smtClean="0">
                <a:solidFill>
                  <a:srgbClr val="C00000"/>
                </a:solidFill>
              </a:rPr>
              <a:t>.</a:t>
            </a:r>
            <a:endParaRPr lang="en-US" dirty="0"/>
          </a:p>
          <a:p>
            <a:pPr algn="just"/>
            <a:r>
              <a:rPr lang="en-US" dirty="0" smtClean="0"/>
              <a:t>The </a:t>
            </a:r>
            <a:r>
              <a:rPr lang="en-US" dirty="0"/>
              <a:t>information </a:t>
            </a:r>
            <a:r>
              <a:rPr lang="en-US" dirty="0" smtClean="0"/>
              <a:t>stored </a:t>
            </a:r>
            <a:r>
              <a:rPr lang="en-US" dirty="0"/>
              <a:t>are</a:t>
            </a:r>
            <a:r>
              <a:rPr lang="en-US" dirty="0">
                <a:solidFill>
                  <a:srgbClr val="C00000"/>
                </a:solidFill>
              </a:rPr>
              <a:t> return address, local variables, temporaries, return values etc</a:t>
            </a:r>
            <a:r>
              <a:rPr lang="en-US" dirty="0" smtClean="0">
                <a:solidFill>
                  <a:srgbClr val="C00000"/>
                </a:solidFill>
              </a:rPr>
              <a:t>.</a:t>
            </a:r>
            <a:endParaRPr lang="en-US" dirty="0">
              <a:solidFill>
                <a:srgbClr val="C00000"/>
              </a:solidFill>
            </a:endParaRPr>
          </a:p>
          <a:p>
            <a:pPr algn="just"/>
            <a:r>
              <a:rPr lang="en-US" dirty="0"/>
              <a:t>2 standard storage allocation strategies namely</a:t>
            </a:r>
          </a:p>
          <a:p>
            <a:pPr lvl="1" algn="just"/>
            <a:r>
              <a:rPr lang="en-US" dirty="0" smtClean="0"/>
              <a:t>Static allocation</a:t>
            </a:r>
          </a:p>
          <a:p>
            <a:pPr lvl="1" algn="just"/>
            <a:r>
              <a:rPr lang="en-US" dirty="0" smtClean="0"/>
              <a:t>Stack allocation</a:t>
            </a:r>
          </a:p>
        </p:txBody>
      </p:sp>
      <p:sp>
        <p:nvSpPr>
          <p:cNvPr id="4" name="Slide Number Placeholder 3"/>
          <p:cNvSpPr>
            <a:spLocks noGrp="1"/>
          </p:cNvSpPr>
          <p:nvPr>
            <p:ph type="sldNum" sz="quarter" idx="12"/>
          </p:nvPr>
        </p:nvSpPr>
        <p:spPr/>
        <p:txBody>
          <a:bodyPr/>
          <a:lstStyle/>
          <a:p>
            <a:fld id="{B887E577-0E77-4039-B007-114F8AF001BE}" type="slidenum">
              <a:rPr lang="en-US" smtClean="0"/>
              <a:t>25</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just"/>
            <a:r>
              <a:rPr lang="en-US" sz="3200" dirty="0"/>
              <a:t>In </a:t>
            </a:r>
            <a:r>
              <a:rPr lang="en-US" sz="3200" dirty="0">
                <a:solidFill>
                  <a:srgbClr val="C00000"/>
                </a:solidFill>
              </a:rPr>
              <a:t>static allocation </a:t>
            </a:r>
            <a:r>
              <a:rPr lang="en-US" sz="3200" dirty="0"/>
              <a:t>the position of an activation record in </a:t>
            </a:r>
            <a:r>
              <a:rPr lang="en-US" sz="3200" dirty="0">
                <a:solidFill>
                  <a:srgbClr val="C00000"/>
                </a:solidFill>
              </a:rPr>
              <a:t>memory is fixed </a:t>
            </a:r>
            <a:r>
              <a:rPr lang="en-US" sz="3200" dirty="0"/>
              <a:t>at compile time.</a:t>
            </a:r>
          </a:p>
          <a:p>
            <a:pPr algn="just"/>
            <a:r>
              <a:rPr lang="en-US" sz="3200" dirty="0"/>
              <a:t>In </a:t>
            </a:r>
            <a:r>
              <a:rPr lang="en-US" sz="3200" dirty="0">
                <a:solidFill>
                  <a:srgbClr val="C00000"/>
                </a:solidFill>
              </a:rPr>
              <a:t>stack allocation </a:t>
            </a:r>
            <a:r>
              <a:rPr lang="en-US" sz="3200" dirty="0"/>
              <a:t>a new activation record is </a:t>
            </a:r>
            <a:r>
              <a:rPr lang="en-US" sz="3200" dirty="0">
                <a:solidFill>
                  <a:srgbClr val="C00000"/>
                </a:solidFill>
              </a:rPr>
              <a:t>pushed onto the stack </a:t>
            </a:r>
            <a:r>
              <a:rPr lang="en-US" sz="3200" dirty="0"/>
              <a:t>for each execution of the procedure. The record is popped when the activation ends.</a:t>
            </a:r>
          </a:p>
          <a:p>
            <a:pPr algn="just"/>
            <a:endParaRPr lang="en-US" sz="3200" dirty="0"/>
          </a:p>
        </p:txBody>
      </p:sp>
      <p:sp>
        <p:nvSpPr>
          <p:cNvPr id="4" name="Title 1"/>
          <p:cNvSpPr>
            <a:spLocks noGrp="1"/>
          </p:cNvSpPr>
          <p:nvPr>
            <p:ph type="title"/>
          </p:nvPr>
        </p:nvSpPr>
        <p:spPr>
          <a:xfrm>
            <a:off x="838200" y="365125"/>
            <a:ext cx="10515600" cy="1325563"/>
          </a:xfrm>
        </p:spPr>
        <p:txBody>
          <a:bodyPr>
            <a:normAutofit/>
          </a:bodyPr>
          <a:lstStyle/>
          <a:p>
            <a:r>
              <a:rPr lang="en-US" sz="6000" b="1" dirty="0">
                <a:solidFill>
                  <a:srgbClr val="002060"/>
                </a:solidFill>
              </a:rPr>
              <a:t>Run Time Storage Management</a:t>
            </a:r>
          </a:p>
        </p:txBody>
      </p:sp>
      <p:sp>
        <p:nvSpPr>
          <p:cNvPr id="2" name="Slide Number Placeholder 1"/>
          <p:cNvSpPr>
            <a:spLocks noGrp="1"/>
          </p:cNvSpPr>
          <p:nvPr>
            <p:ph type="sldNum" sz="quarter" idx="12"/>
          </p:nvPr>
        </p:nvSpPr>
        <p:spPr/>
        <p:txBody>
          <a:bodyPr/>
          <a:lstStyle/>
          <a:p>
            <a:fld id="{B887E577-0E77-4039-B007-114F8AF001BE}" type="slidenum">
              <a:rPr lang="en-US" smtClean="0"/>
              <a:t>26</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pPr algn="just"/>
            <a:r>
              <a:rPr lang="en-US" sz="3000" dirty="0"/>
              <a:t>An </a:t>
            </a:r>
            <a:r>
              <a:rPr lang="en-US" sz="3000" b="1" dirty="0"/>
              <a:t>activation record</a:t>
            </a:r>
            <a:r>
              <a:rPr lang="en-US" sz="3000" dirty="0"/>
              <a:t> for a procedure has fields to hold parameters, results, machine-status information, local data, temporaries and the like. Since run-time allocation and de-allocation of activation records occurs as part of the procedure call and return sequences, we focus on the following three-address statements:</a:t>
            </a:r>
          </a:p>
          <a:p>
            <a:pPr marL="514350" lvl="0" indent="-514350" algn="just">
              <a:buFont typeface="+mj-lt"/>
              <a:buAutoNum type="arabicPeriod"/>
            </a:pPr>
            <a:r>
              <a:rPr lang="en-US" sz="3200" b="1" dirty="0" smtClean="0">
                <a:solidFill>
                  <a:srgbClr val="002060"/>
                </a:solidFill>
              </a:rPr>
              <a:t>call</a:t>
            </a:r>
            <a:endParaRPr lang="en-US" sz="3200" b="1" dirty="0">
              <a:solidFill>
                <a:srgbClr val="002060"/>
              </a:solidFill>
            </a:endParaRPr>
          </a:p>
          <a:p>
            <a:pPr marL="514350" lvl="0" indent="-514350" algn="just">
              <a:buFont typeface="+mj-lt"/>
              <a:buAutoNum type="arabicPeriod"/>
            </a:pPr>
            <a:r>
              <a:rPr lang="en-US" sz="3200" b="1" dirty="0" smtClean="0">
                <a:solidFill>
                  <a:srgbClr val="002060"/>
                </a:solidFill>
              </a:rPr>
              <a:t>return </a:t>
            </a:r>
            <a:endParaRPr lang="en-US" sz="3200" b="1" dirty="0">
              <a:solidFill>
                <a:srgbClr val="002060"/>
              </a:solidFill>
            </a:endParaRPr>
          </a:p>
          <a:p>
            <a:pPr marL="514350" lvl="0" indent="-514350" algn="just">
              <a:buFont typeface="+mj-lt"/>
              <a:buAutoNum type="arabicPeriod"/>
            </a:pPr>
            <a:r>
              <a:rPr lang="en-US" sz="3200" b="1" dirty="0" smtClean="0">
                <a:solidFill>
                  <a:srgbClr val="002060"/>
                </a:solidFill>
              </a:rPr>
              <a:t>halt</a:t>
            </a:r>
            <a:endParaRPr lang="en-US" sz="3200" b="1" dirty="0">
              <a:solidFill>
                <a:srgbClr val="002060"/>
              </a:solidFill>
            </a:endParaRPr>
          </a:p>
          <a:p>
            <a:pPr marL="514350" lvl="0" indent="-514350" algn="just">
              <a:buFont typeface="+mj-lt"/>
              <a:buAutoNum type="arabicPeriod"/>
            </a:pPr>
            <a:r>
              <a:rPr lang="en-US" sz="3200" b="1" dirty="0" smtClean="0">
                <a:solidFill>
                  <a:srgbClr val="002060"/>
                </a:solidFill>
              </a:rPr>
              <a:t>action</a:t>
            </a:r>
            <a:r>
              <a:rPr lang="en-US" sz="3200" b="1" dirty="0">
                <a:solidFill>
                  <a:srgbClr val="002060"/>
                </a:solidFill>
              </a:rPr>
              <a:t>, a placeholder for other statements</a:t>
            </a:r>
          </a:p>
        </p:txBody>
      </p:sp>
      <p:sp>
        <p:nvSpPr>
          <p:cNvPr id="4" name="Title 1"/>
          <p:cNvSpPr>
            <a:spLocks noGrp="1"/>
          </p:cNvSpPr>
          <p:nvPr>
            <p:ph type="title"/>
          </p:nvPr>
        </p:nvSpPr>
        <p:spPr>
          <a:xfrm>
            <a:off x="838200" y="365125"/>
            <a:ext cx="10515600" cy="1325563"/>
          </a:xfrm>
        </p:spPr>
        <p:txBody>
          <a:bodyPr>
            <a:normAutofit/>
          </a:bodyPr>
          <a:lstStyle/>
          <a:p>
            <a:r>
              <a:rPr lang="en-US" sz="6000" b="1" dirty="0">
                <a:solidFill>
                  <a:srgbClr val="002060"/>
                </a:solidFill>
              </a:rPr>
              <a:t>Run Time Storage Management</a:t>
            </a:r>
          </a:p>
        </p:txBody>
      </p:sp>
      <p:sp>
        <p:nvSpPr>
          <p:cNvPr id="2" name="Slide Number Placeholder 1"/>
          <p:cNvSpPr>
            <a:spLocks noGrp="1"/>
          </p:cNvSpPr>
          <p:nvPr>
            <p:ph type="sldNum" sz="quarter" idx="12"/>
          </p:nvPr>
        </p:nvSpPr>
        <p:spPr/>
        <p:txBody>
          <a:bodyPr/>
          <a:lstStyle/>
          <a:p>
            <a:fld id="{B887E577-0E77-4039-B007-114F8AF001BE}" type="slidenum">
              <a:rPr lang="en-US" smtClean="0"/>
              <a:t>27</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a:solidFill>
                  <a:srgbClr val="002060"/>
                </a:solidFill>
              </a:rPr>
              <a:t>Static allocation	</a:t>
            </a:r>
          </a:p>
        </p:txBody>
      </p:sp>
      <p:sp>
        <p:nvSpPr>
          <p:cNvPr id="3" name="Content Placeholder 2"/>
          <p:cNvSpPr>
            <a:spLocks noGrp="1"/>
          </p:cNvSpPr>
          <p:nvPr>
            <p:ph idx="1"/>
          </p:nvPr>
        </p:nvSpPr>
        <p:spPr/>
        <p:txBody>
          <a:bodyPr>
            <a:normAutofit fontScale="92500"/>
          </a:bodyPr>
          <a:lstStyle/>
          <a:p>
            <a:pPr algn="just"/>
            <a:r>
              <a:rPr lang="en-US" dirty="0"/>
              <a:t>A call statement, needs a move instruction to save the return address and GOTO transfers control to the target code for the called procedure</a:t>
            </a:r>
            <a:r>
              <a:rPr lang="en-US" dirty="0" smtClean="0"/>
              <a:t>.</a:t>
            </a:r>
            <a:endParaRPr lang="en-US" dirty="0"/>
          </a:p>
          <a:p>
            <a:pPr algn="just"/>
            <a:endParaRPr lang="en-US" dirty="0" smtClean="0"/>
          </a:p>
          <a:p>
            <a:pPr marL="457200" lvl="1" indent="0" algn="just">
              <a:buNone/>
            </a:pPr>
            <a:endParaRPr lang="en-US" dirty="0"/>
          </a:p>
          <a:p>
            <a:pPr lvl="1" algn="just"/>
            <a:r>
              <a:rPr lang="en-US" dirty="0"/>
              <a:t>MOV  instruction saves return address.</a:t>
            </a:r>
          </a:p>
          <a:p>
            <a:pPr lvl="1" algn="just"/>
            <a:r>
              <a:rPr lang="en-US" dirty="0"/>
              <a:t>GOTO transfers control to the target code for the called procedure. </a:t>
            </a:r>
          </a:p>
          <a:p>
            <a:pPr lvl="1" algn="just"/>
            <a:r>
              <a:rPr lang="en-US" dirty="0" err="1">
                <a:solidFill>
                  <a:srgbClr val="C00000"/>
                </a:solidFill>
              </a:rPr>
              <a:t>c</a:t>
            </a:r>
            <a:r>
              <a:rPr lang="en-US" dirty="0" err="1" smtClean="0">
                <a:solidFill>
                  <a:srgbClr val="C00000"/>
                </a:solidFill>
              </a:rPr>
              <a:t>allee.static_area</a:t>
            </a:r>
            <a:r>
              <a:rPr lang="en-US" dirty="0" smtClean="0"/>
              <a:t> is constant </a:t>
            </a:r>
            <a:r>
              <a:rPr lang="en-US" dirty="0"/>
              <a:t>referring to the </a:t>
            </a:r>
            <a:r>
              <a:rPr lang="en-US" dirty="0">
                <a:solidFill>
                  <a:srgbClr val="C00000"/>
                </a:solidFill>
              </a:rPr>
              <a:t>address of  activation record </a:t>
            </a:r>
            <a:endParaRPr lang="en-US" dirty="0" smtClean="0">
              <a:solidFill>
                <a:srgbClr val="C00000"/>
              </a:solidFill>
            </a:endParaRPr>
          </a:p>
          <a:p>
            <a:pPr lvl="1" algn="just"/>
            <a:r>
              <a:rPr lang="en-US" dirty="0" smtClean="0">
                <a:solidFill>
                  <a:srgbClr val="C00000"/>
                </a:solidFill>
              </a:rPr>
              <a:t> </a:t>
            </a:r>
            <a:r>
              <a:rPr lang="en-US" dirty="0" err="1">
                <a:solidFill>
                  <a:srgbClr val="C00000"/>
                </a:solidFill>
              </a:rPr>
              <a:t>calle.code_area</a:t>
            </a:r>
            <a:r>
              <a:rPr lang="en-US" dirty="0">
                <a:solidFill>
                  <a:srgbClr val="C00000"/>
                </a:solidFill>
              </a:rPr>
              <a:t> </a:t>
            </a:r>
            <a:r>
              <a:rPr lang="en-US" dirty="0" smtClean="0"/>
              <a:t>is the</a:t>
            </a:r>
            <a:r>
              <a:rPr lang="en-US" dirty="0" smtClean="0"/>
              <a:t> </a:t>
            </a:r>
            <a:r>
              <a:rPr lang="en-US" dirty="0"/>
              <a:t>first instruction for the called procedure.</a:t>
            </a:r>
          </a:p>
          <a:p>
            <a:pPr lvl="1" algn="just"/>
            <a:r>
              <a:rPr lang="en-US" dirty="0"/>
              <a:t>#here+20 in the </a:t>
            </a:r>
            <a:r>
              <a:rPr lang="en-US" dirty="0" err="1"/>
              <a:t>mov</a:t>
            </a:r>
            <a:r>
              <a:rPr lang="en-US" dirty="0"/>
              <a:t> instruction is return address.</a:t>
            </a:r>
          </a:p>
          <a:p>
            <a:pPr lvl="1" algn="just"/>
            <a:r>
              <a:rPr lang="en-US" dirty="0"/>
              <a:t>Cost of 2 instructions is </a:t>
            </a:r>
            <a:r>
              <a:rPr lang="en-US" dirty="0" smtClean="0">
                <a:solidFill>
                  <a:srgbClr val="C00000"/>
                </a:solidFill>
              </a:rPr>
              <a:t>5</a:t>
            </a:r>
            <a:r>
              <a:rPr lang="en-US" dirty="0" smtClean="0"/>
              <a:t>.</a:t>
            </a:r>
          </a:p>
          <a:p>
            <a:pPr algn="just"/>
            <a:r>
              <a:rPr lang="en-US" dirty="0" smtClean="0"/>
              <a:t>Return by the instruction </a:t>
            </a:r>
            <a:r>
              <a:rPr lang="en-US" b="1" i="1" dirty="0" smtClean="0">
                <a:solidFill>
                  <a:srgbClr val="C00000"/>
                </a:solidFill>
              </a:rPr>
              <a:t>GOTO *</a:t>
            </a:r>
            <a:r>
              <a:rPr lang="en-US" b="1" i="1" dirty="0" err="1" smtClean="0">
                <a:solidFill>
                  <a:srgbClr val="C00000"/>
                </a:solidFill>
              </a:rPr>
              <a:t>callee.static_area</a:t>
            </a:r>
            <a:r>
              <a:rPr lang="en-US" b="1" i="1" dirty="0" smtClean="0">
                <a:solidFill>
                  <a:srgbClr val="C00000"/>
                </a:solidFill>
              </a:rPr>
              <a:t>.</a:t>
            </a:r>
            <a:endParaRPr lang="en-US" b="1" i="1" dirty="0">
              <a:solidFill>
                <a:srgbClr val="C00000"/>
              </a:solidFill>
            </a:endParaRPr>
          </a:p>
          <a:p>
            <a:pPr algn="just"/>
            <a:endParaRPr lang="en-US" dirty="0"/>
          </a:p>
        </p:txBody>
      </p:sp>
      <p:pic>
        <p:nvPicPr>
          <p:cNvPr id="4" name="Content Placeholder 4"/>
          <p:cNvPicPr>
            <a:picLocks noChangeAspect="1"/>
          </p:cNvPicPr>
          <p:nvPr/>
        </p:nvPicPr>
        <p:blipFill>
          <a:blip r:embed="rId2" cstate="print">
            <a:duotone>
              <a:prstClr val="black"/>
              <a:schemeClr val="bg1">
                <a:tint val="45000"/>
                <a:satMod val="400000"/>
              </a:schemeClr>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3305908" y="2562455"/>
            <a:ext cx="5257436" cy="864236"/>
          </a:xfrm>
          <a:prstGeom prst="rect">
            <a:avLst/>
          </a:prstGeom>
        </p:spPr>
      </p:pic>
      <p:sp>
        <p:nvSpPr>
          <p:cNvPr id="5" name="Slide Number Placeholder 4"/>
          <p:cNvSpPr>
            <a:spLocks noGrp="1"/>
          </p:cNvSpPr>
          <p:nvPr>
            <p:ph type="sldNum" sz="quarter" idx="12"/>
          </p:nvPr>
        </p:nvSpPr>
        <p:spPr/>
        <p:txBody>
          <a:bodyPr/>
          <a:lstStyle/>
          <a:p>
            <a:fld id="{B887E577-0E77-4039-B007-114F8AF001BE}" type="slidenum">
              <a:rPr lang="en-US" smtClean="0"/>
              <a:t>28</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a:solidFill>
                  <a:srgbClr val="002060"/>
                </a:solidFill>
              </a:rPr>
              <a:t>Three address </a:t>
            </a:r>
            <a:r>
              <a:rPr lang="en-US" sz="6000" b="1" dirty="0" smtClean="0">
                <a:solidFill>
                  <a:srgbClr val="002060"/>
                </a:solidFill>
              </a:rPr>
              <a:t>code</a:t>
            </a:r>
            <a:endParaRPr lang="en-US" sz="6000" b="1" dirty="0">
              <a:solidFill>
                <a:srgbClr val="002060"/>
              </a:solidFill>
            </a:endParaRPr>
          </a:p>
        </p:txBody>
      </p:sp>
      <p:pic>
        <p:nvPicPr>
          <p:cNvPr id="4" name="Content Placeholder 30"/>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4113664" y="1752601"/>
            <a:ext cx="3728009" cy="3928748"/>
          </a:xfrm>
        </p:spPr>
      </p:pic>
      <p:sp>
        <p:nvSpPr>
          <p:cNvPr id="3" name="Slide Number Placeholder 2"/>
          <p:cNvSpPr>
            <a:spLocks noGrp="1"/>
          </p:cNvSpPr>
          <p:nvPr>
            <p:ph type="sldNum" sz="quarter" idx="12"/>
          </p:nvPr>
        </p:nvSpPr>
        <p:spPr/>
        <p:txBody>
          <a:bodyPr/>
          <a:lstStyle/>
          <a:p>
            <a:fld id="{B887E577-0E77-4039-B007-114F8AF001BE}" type="slidenum">
              <a:rPr lang="en-US" smtClean="0"/>
              <a:t>29</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6"/>
          <p:cNvSpPr>
            <a:spLocks noGrp="1"/>
          </p:cNvSpPr>
          <p:nvPr>
            <p:ph type="title"/>
          </p:nvPr>
        </p:nvSpPr>
        <p:spPr>
          <a:xfrm>
            <a:off x="1718481" y="5715000"/>
            <a:ext cx="8229600" cy="1143000"/>
          </a:xfrm>
        </p:spPr>
        <p:txBody>
          <a:bodyPr>
            <a:normAutofit/>
          </a:bodyPr>
          <a:lstStyle/>
          <a:p>
            <a:pPr algn="ctr"/>
            <a:r>
              <a:rPr lang="en-US" sz="4000" b="1" dirty="0" smtClean="0">
                <a:solidFill>
                  <a:srgbClr val="002060"/>
                </a:solidFill>
              </a:rPr>
              <a:t>Target code</a:t>
            </a:r>
            <a:endParaRPr lang="en-US" sz="4000" b="1" dirty="0">
              <a:solidFill>
                <a:srgbClr val="002060"/>
              </a:solidFill>
            </a:endParaRPr>
          </a:p>
        </p:txBody>
      </p:sp>
      <p:pic>
        <p:nvPicPr>
          <p:cNvPr id="5" name="Content Placeholder 8"/>
          <p:cNvPicPr>
            <a:picLocks noGrp="1" noChangeAspect="1"/>
          </p:cNvPicPr>
          <p:nvPr>
            <p:ph idx="1"/>
          </p:nvPr>
        </p:nvPicPr>
        <p:blipFill>
          <a:blip r:embed="rId2" cstate="print">
            <a:duotone>
              <a:prstClr val="black"/>
              <a:schemeClr val="bg1">
                <a:tint val="45000"/>
                <a:satMod val="400000"/>
              </a:schemeClr>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4186864" y="425305"/>
            <a:ext cx="7620000" cy="5668963"/>
          </a:xfrm>
        </p:spPr>
      </p:pic>
      <p:sp>
        <p:nvSpPr>
          <p:cNvPr id="2" name="Slide Number Placeholder 1"/>
          <p:cNvSpPr>
            <a:spLocks noGrp="1"/>
          </p:cNvSpPr>
          <p:nvPr>
            <p:ph type="sldNum" sz="quarter" idx="12"/>
          </p:nvPr>
        </p:nvSpPr>
        <p:spPr/>
        <p:txBody>
          <a:bodyPr/>
          <a:lstStyle/>
          <a:p>
            <a:fld id="{B887E577-0E77-4039-B007-114F8AF001BE}" type="slidenum">
              <a:rPr lang="en-US" smtClean="0"/>
              <a:t>30</a:t>
            </a:fld>
            <a:endParaRPr lang="en-US"/>
          </a:p>
        </p:txBody>
      </p:sp>
      <p:pic>
        <p:nvPicPr>
          <p:cNvPr id="7" name="Content Placeholder 3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9017" y="1632529"/>
            <a:ext cx="3437847" cy="362296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smtClean="0">
                <a:solidFill>
                  <a:srgbClr val="002060"/>
                </a:solidFill>
              </a:rPr>
              <a:t>Stack Allocation</a:t>
            </a:r>
            <a:endParaRPr lang="en-US" sz="6000" b="1" dirty="0">
              <a:solidFill>
                <a:srgbClr val="002060"/>
              </a:solidFill>
            </a:endParaRPr>
          </a:p>
        </p:txBody>
      </p:sp>
      <p:sp>
        <p:nvSpPr>
          <p:cNvPr id="3" name="Content Placeholder 2"/>
          <p:cNvSpPr>
            <a:spLocks noGrp="1"/>
          </p:cNvSpPr>
          <p:nvPr>
            <p:ph idx="1"/>
          </p:nvPr>
        </p:nvSpPr>
        <p:spPr/>
        <p:txBody>
          <a:bodyPr>
            <a:normAutofit/>
          </a:bodyPr>
          <a:lstStyle/>
          <a:p>
            <a:pPr algn="just"/>
            <a:r>
              <a:rPr lang="en-US" dirty="0"/>
              <a:t>Static allocation can become stack allocation by using </a:t>
            </a:r>
            <a:r>
              <a:rPr lang="en-US" dirty="0">
                <a:solidFill>
                  <a:srgbClr val="C00000"/>
                </a:solidFill>
              </a:rPr>
              <a:t>relative addresses for storage in activation records. The position of the record for an activation of a procedure is not known until run time.</a:t>
            </a:r>
          </a:p>
          <a:p>
            <a:pPr algn="just"/>
            <a:r>
              <a:rPr lang="en-US" dirty="0"/>
              <a:t> In stack allocation, this position is usually stored in a</a:t>
            </a:r>
            <a:r>
              <a:rPr lang="en-US" dirty="0">
                <a:solidFill>
                  <a:srgbClr val="C00000"/>
                </a:solidFill>
              </a:rPr>
              <a:t> register, s</a:t>
            </a:r>
            <a:r>
              <a:rPr lang="en-US" dirty="0"/>
              <a:t>o words in the activation record can be accessed as offsets from the value in this register</a:t>
            </a:r>
          </a:p>
          <a:p>
            <a:pPr algn="just"/>
            <a:r>
              <a:rPr lang="en-US" dirty="0"/>
              <a:t>When a procedure call occurs, the calling procedure increments SP and transfers control to the called procedure. </a:t>
            </a:r>
          </a:p>
          <a:p>
            <a:pPr algn="just"/>
            <a:r>
              <a:rPr lang="en-US" dirty="0"/>
              <a:t>After control returns to the caller, it decrements SP, thereby de-allocating the activation record of  the called procedure.</a:t>
            </a:r>
          </a:p>
          <a:p>
            <a:pPr algn="just"/>
            <a:endParaRPr lang="en-US" dirty="0"/>
          </a:p>
        </p:txBody>
      </p:sp>
      <p:sp>
        <p:nvSpPr>
          <p:cNvPr id="4" name="Slide Number Placeholder 3"/>
          <p:cNvSpPr>
            <a:spLocks noGrp="1"/>
          </p:cNvSpPr>
          <p:nvPr>
            <p:ph type="sldNum" sz="quarter" idx="12"/>
          </p:nvPr>
        </p:nvSpPr>
        <p:spPr/>
        <p:txBody>
          <a:bodyPr/>
          <a:lstStyle/>
          <a:p>
            <a:fld id="{B887E577-0E77-4039-B007-114F8AF001BE}" type="slidenum">
              <a:rPr lang="en-US" smtClean="0"/>
              <a:t>31</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42294"/>
            <a:ext cx="10515600" cy="931414"/>
          </a:xfrm>
        </p:spPr>
        <p:txBody>
          <a:bodyPr>
            <a:normAutofit/>
          </a:bodyPr>
          <a:lstStyle/>
          <a:p>
            <a:r>
              <a:rPr lang="en-US" sz="6000" b="1" dirty="0" smtClean="0">
                <a:solidFill>
                  <a:srgbClr val="002060"/>
                </a:solidFill>
              </a:rPr>
              <a:t>Stack Allocation</a:t>
            </a:r>
            <a:endParaRPr lang="en-US" sz="6000" b="1" dirty="0">
              <a:solidFill>
                <a:srgbClr val="002060"/>
              </a:solidFill>
            </a:endParaRPr>
          </a:p>
        </p:txBody>
      </p:sp>
      <p:sp>
        <p:nvSpPr>
          <p:cNvPr id="3" name="Content Placeholder 2"/>
          <p:cNvSpPr>
            <a:spLocks noGrp="1"/>
          </p:cNvSpPr>
          <p:nvPr>
            <p:ph idx="1"/>
          </p:nvPr>
        </p:nvSpPr>
        <p:spPr>
          <a:xfrm>
            <a:off x="838200" y="1269242"/>
            <a:ext cx="10515600" cy="5472751"/>
          </a:xfrm>
        </p:spPr>
        <p:txBody>
          <a:bodyPr>
            <a:normAutofit lnSpcReduction="10000"/>
          </a:bodyPr>
          <a:lstStyle/>
          <a:p>
            <a:pPr algn="just"/>
            <a:r>
              <a:rPr lang="en-US" dirty="0"/>
              <a:t>The code for the 1</a:t>
            </a:r>
            <a:r>
              <a:rPr lang="en-US" baseline="30000" dirty="0"/>
              <a:t>st </a:t>
            </a:r>
            <a:r>
              <a:rPr lang="en-US" dirty="0"/>
              <a:t>procedure initializes the stack by setting SP to the start of the stack area in memory. </a:t>
            </a:r>
          </a:p>
          <a:p>
            <a:pPr marL="0" indent="0" algn="just">
              <a:buNone/>
            </a:pPr>
            <a:r>
              <a:rPr lang="en-US" sz="2000" dirty="0"/>
              <a:t>	</a:t>
            </a:r>
            <a:r>
              <a:rPr lang="en-US" sz="2400" b="1" dirty="0">
                <a:solidFill>
                  <a:srgbClr val="002060"/>
                </a:solidFill>
              </a:rPr>
              <a:t>MOV   #</a:t>
            </a:r>
            <a:r>
              <a:rPr lang="en-US" sz="2400" b="1" i="1" dirty="0" err="1">
                <a:solidFill>
                  <a:srgbClr val="002060"/>
                </a:solidFill>
              </a:rPr>
              <a:t>stackstart</a:t>
            </a:r>
            <a:r>
              <a:rPr lang="en-US" sz="2400" b="1" dirty="0">
                <a:solidFill>
                  <a:srgbClr val="002060"/>
                </a:solidFill>
              </a:rPr>
              <a:t>, SP          /*initialize the stack*/</a:t>
            </a:r>
          </a:p>
          <a:p>
            <a:pPr marL="0" indent="0" algn="just">
              <a:buNone/>
            </a:pPr>
            <a:r>
              <a:rPr lang="en-US" sz="2400" b="1" dirty="0">
                <a:solidFill>
                  <a:srgbClr val="002060"/>
                </a:solidFill>
              </a:rPr>
              <a:t>	code for the first procedure</a:t>
            </a:r>
          </a:p>
          <a:p>
            <a:pPr marL="0" indent="0" algn="just">
              <a:buNone/>
            </a:pPr>
            <a:r>
              <a:rPr lang="en-US" sz="2400" b="1" dirty="0">
                <a:solidFill>
                  <a:srgbClr val="002060"/>
                </a:solidFill>
              </a:rPr>
              <a:t>	HALT                                 /*terminate execution*/ </a:t>
            </a:r>
          </a:p>
          <a:p>
            <a:pPr algn="just"/>
            <a:r>
              <a:rPr lang="en-US" dirty="0"/>
              <a:t>A procedure call sequence increments SP, saves the return address, and transfers control to the called procedure:</a:t>
            </a:r>
          </a:p>
          <a:p>
            <a:pPr marL="0" indent="0" algn="just">
              <a:buNone/>
            </a:pPr>
            <a:r>
              <a:rPr lang="en-US" dirty="0"/>
              <a:t>	</a:t>
            </a:r>
            <a:r>
              <a:rPr lang="en-US" sz="2400" b="1" dirty="0">
                <a:solidFill>
                  <a:srgbClr val="002060"/>
                </a:solidFill>
              </a:rPr>
              <a:t>ADD   #</a:t>
            </a:r>
            <a:r>
              <a:rPr lang="en-US" sz="2400" b="1" i="1" dirty="0" err="1">
                <a:solidFill>
                  <a:srgbClr val="002060"/>
                </a:solidFill>
              </a:rPr>
              <a:t>caller.recordsize</a:t>
            </a:r>
            <a:r>
              <a:rPr lang="en-US" sz="2400" b="1" dirty="0">
                <a:solidFill>
                  <a:srgbClr val="002060"/>
                </a:solidFill>
              </a:rPr>
              <a:t>, SP </a:t>
            </a:r>
          </a:p>
          <a:p>
            <a:pPr marL="0" indent="0" algn="just">
              <a:buNone/>
            </a:pPr>
            <a:r>
              <a:rPr lang="en-US" sz="2400" b="1" dirty="0">
                <a:solidFill>
                  <a:srgbClr val="002060"/>
                </a:solidFill>
              </a:rPr>
              <a:t>	MOV   #</a:t>
            </a:r>
            <a:r>
              <a:rPr lang="en-US" sz="2400" b="1" i="1" dirty="0">
                <a:solidFill>
                  <a:srgbClr val="002060"/>
                </a:solidFill>
              </a:rPr>
              <a:t>here+</a:t>
            </a:r>
            <a:r>
              <a:rPr lang="en-US" sz="2400" b="1" dirty="0">
                <a:solidFill>
                  <a:srgbClr val="002060"/>
                </a:solidFill>
              </a:rPr>
              <a:t>16</a:t>
            </a:r>
            <a:r>
              <a:rPr lang="en-US" sz="2400" b="1">
                <a:solidFill>
                  <a:srgbClr val="002060"/>
                </a:solidFill>
              </a:rPr>
              <a:t>, </a:t>
            </a:r>
            <a:r>
              <a:rPr lang="en-US" sz="2400" b="1" smtClean="0">
                <a:solidFill>
                  <a:srgbClr val="002060"/>
                </a:solidFill>
              </a:rPr>
              <a:t>*SP                   </a:t>
            </a:r>
            <a:r>
              <a:rPr lang="en-US" sz="2400" b="1" dirty="0">
                <a:solidFill>
                  <a:srgbClr val="002060"/>
                </a:solidFill>
              </a:rPr>
              <a:t>/* save return address*/</a:t>
            </a:r>
          </a:p>
          <a:p>
            <a:pPr marL="0" indent="0" algn="just">
              <a:buNone/>
            </a:pPr>
            <a:r>
              <a:rPr lang="en-US" sz="2400" b="1" dirty="0">
                <a:solidFill>
                  <a:srgbClr val="002060"/>
                </a:solidFill>
              </a:rPr>
              <a:t>	GOTO   </a:t>
            </a:r>
            <a:r>
              <a:rPr lang="en-US" sz="2400" b="1" i="1" dirty="0" err="1">
                <a:solidFill>
                  <a:srgbClr val="002060"/>
                </a:solidFill>
              </a:rPr>
              <a:t>callee.code_area</a:t>
            </a:r>
            <a:r>
              <a:rPr lang="en-US" sz="2400" b="1" i="1" dirty="0">
                <a:solidFill>
                  <a:srgbClr val="002060"/>
                </a:solidFill>
              </a:rPr>
              <a:t>   </a:t>
            </a:r>
            <a:endParaRPr lang="en-US" sz="2400" b="1" dirty="0">
              <a:solidFill>
                <a:srgbClr val="002060"/>
              </a:solidFill>
            </a:endParaRPr>
          </a:p>
          <a:p>
            <a:pPr algn="just"/>
            <a:r>
              <a:rPr lang="en-US" i="1" dirty="0"/>
              <a:t> </a:t>
            </a:r>
            <a:r>
              <a:rPr lang="en-US" dirty="0"/>
              <a:t>The attribute </a:t>
            </a:r>
            <a:r>
              <a:rPr lang="en-US" i="1" dirty="0" err="1"/>
              <a:t>caller.recordsize</a:t>
            </a:r>
            <a:r>
              <a:rPr lang="en-US" dirty="0"/>
              <a:t> represents the size of an activation record, so the ADD instruction leaves SP pointing to the beginning of the next activation record.</a:t>
            </a:r>
          </a:p>
        </p:txBody>
      </p:sp>
      <p:sp>
        <p:nvSpPr>
          <p:cNvPr id="4" name="Slide Number Placeholder 3"/>
          <p:cNvSpPr>
            <a:spLocks noGrp="1"/>
          </p:cNvSpPr>
          <p:nvPr>
            <p:ph type="sldNum" sz="quarter" idx="12"/>
          </p:nvPr>
        </p:nvSpPr>
        <p:spPr/>
        <p:txBody>
          <a:bodyPr/>
          <a:lstStyle/>
          <a:p>
            <a:fld id="{B887E577-0E77-4039-B007-114F8AF001BE}" type="slidenum">
              <a:rPr lang="en-US" smtClean="0"/>
              <a:t>32</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42294"/>
            <a:ext cx="10515600" cy="931414"/>
          </a:xfrm>
        </p:spPr>
        <p:txBody>
          <a:bodyPr>
            <a:normAutofit/>
          </a:bodyPr>
          <a:lstStyle/>
          <a:p>
            <a:r>
              <a:rPr lang="en-US" sz="6000" b="1" dirty="0" smtClean="0">
                <a:solidFill>
                  <a:srgbClr val="002060"/>
                </a:solidFill>
              </a:rPr>
              <a:t>Stack Allocation</a:t>
            </a:r>
            <a:endParaRPr lang="en-US" sz="6000" b="1" dirty="0">
              <a:solidFill>
                <a:srgbClr val="002060"/>
              </a:solidFill>
            </a:endParaRPr>
          </a:p>
        </p:txBody>
      </p:sp>
      <p:sp>
        <p:nvSpPr>
          <p:cNvPr id="3" name="Content Placeholder 2"/>
          <p:cNvSpPr>
            <a:spLocks noGrp="1"/>
          </p:cNvSpPr>
          <p:nvPr>
            <p:ph idx="1"/>
          </p:nvPr>
        </p:nvSpPr>
        <p:spPr>
          <a:xfrm>
            <a:off x="838200" y="1269242"/>
            <a:ext cx="10515600" cy="5472751"/>
          </a:xfrm>
        </p:spPr>
        <p:txBody>
          <a:bodyPr>
            <a:normAutofit/>
          </a:bodyPr>
          <a:lstStyle/>
          <a:p>
            <a:pPr algn="just"/>
            <a:r>
              <a:rPr lang="en-US" dirty="0"/>
              <a:t>The source #</a:t>
            </a:r>
            <a:r>
              <a:rPr lang="en-US" i="1" dirty="0"/>
              <a:t>here</a:t>
            </a:r>
            <a:r>
              <a:rPr lang="en-US" dirty="0"/>
              <a:t>+16 in the MOV instruction is the address of the instruction following the GOTO; it is saved in the address pointed to by SP</a:t>
            </a:r>
            <a:r>
              <a:rPr lang="en-US" dirty="0" smtClean="0"/>
              <a:t>.</a:t>
            </a:r>
            <a:endParaRPr lang="en-US" dirty="0"/>
          </a:p>
          <a:p>
            <a:pPr algn="just"/>
            <a:r>
              <a:rPr lang="en-US" dirty="0"/>
              <a:t>The return sequence consists of two parts. The called procedure transfers control to the return address using</a:t>
            </a:r>
          </a:p>
          <a:p>
            <a:pPr marL="0" indent="0" algn="just">
              <a:buNone/>
            </a:pPr>
            <a:r>
              <a:rPr lang="en-US" dirty="0"/>
              <a:t>	</a:t>
            </a:r>
            <a:r>
              <a:rPr lang="en-US" b="1" dirty="0">
                <a:solidFill>
                  <a:srgbClr val="002060"/>
                </a:solidFill>
              </a:rPr>
              <a:t>GOTO   *0(SP)            /*return to caller</a:t>
            </a:r>
            <a:r>
              <a:rPr lang="en-US" b="1" dirty="0" smtClean="0">
                <a:solidFill>
                  <a:srgbClr val="002060"/>
                </a:solidFill>
              </a:rPr>
              <a:t>*/</a:t>
            </a:r>
            <a:endParaRPr lang="en-US" b="1" dirty="0">
              <a:solidFill>
                <a:srgbClr val="002060"/>
              </a:solidFill>
            </a:endParaRPr>
          </a:p>
          <a:p>
            <a:pPr lvl="1" algn="just"/>
            <a:r>
              <a:rPr lang="en-US" dirty="0"/>
              <a:t>The reason for using *0(SP) in the GOTO instruction is that we need two levels of indirection: 0(SP) is the address of the first word in the activation record and *0(SP) is the return address saved there.</a:t>
            </a:r>
          </a:p>
          <a:p>
            <a:pPr lvl="1" algn="just"/>
            <a:r>
              <a:rPr lang="en-US" dirty="0"/>
              <a:t>The second part of the return sequence is in the caller, which decrements SP, thereby restoring SP to its previous value. That is, after the subtraction SP points to the beginning of the activation record of the caller:</a:t>
            </a:r>
          </a:p>
          <a:p>
            <a:pPr marL="0" indent="0" algn="just">
              <a:buNone/>
            </a:pPr>
            <a:r>
              <a:rPr lang="en-US" dirty="0"/>
              <a:t> 	</a:t>
            </a:r>
            <a:r>
              <a:rPr lang="en-US" sz="3100" b="1" dirty="0">
                <a:solidFill>
                  <a:srgbClr val="002060"/>
                </a:solidFill>
              </a:rPr>
              <a:t>SUB #</a:t>
            </a:r>
            <a:r>
              <a:rPr lang="en-US" sz="3100" b="1" i="1" dirty="0" err="1">
                <a:solidFill>
                  <a:srgbClr val="002060"/>
                </a:solidFill>
              </a:rPr>
              <a:t>caller.recordsize</a:t>
            </a:r>
            <a:r>
              <a:rPr lang="en-US" sz="3100" b="1" dirty="0">
                <a:solidFill>
                  <a:srgbClr val="002060"/>
                </a:solidFill>
              </a:rPr>
              <a:t>, SP</a:t>
            </a:r>
          </a:p>
        </p:txBody>
      </p:sp>
      <p:sp>
        <p:nvSpPr>
          <p:cNvPr id="4" name="Slide Number Placeholder 3"/>
          <p:cNvSpPr>
            <a:spLocks noGrp="1"/>
          </p:cNvSpPr>
          <p:nvPr>
            <p:ph type="sldNum" sz="quarter" idx="12"/>
          </p:nvPr>
        </p:nvSpPr>
        <p:spPr/>
        <p:txBody>
          <a:bodyPr/>
          <a:lstStyle/>
          <a:p>
            <a:fld id="{B887E577-0E77-4039-B007-114F8AF001BE}" type="slidenum">
              <a:rPr lang="en-US" smtClean="0"/>
              <a:t>33</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a:solidFill>
                  <a:srgbClr val="002060"/>
                </a:solidFill>
              </a:rPr>
              <a:t>Stack Allocation</a:t>
            </a:r>
            <a:endParaRPr lang="en-US" sz="6000" dirty="0"/>
          </a:p>
        </p:txBody>
      </p:sp>
      <p:sp>
        <p:nvSpPr>
          <p:cNvPr id="3" name="Content Placeholder 2"/>
          <p:cNvSpPr>
            <a:spLocks noGrp="1"/>
          </p:cNvSpPr>
          <p:nvPr>
            <p:ph idx="1"/>
          </p:nvPr>
        </p:nvSpPr>
        <p:spPr/>
        <p:txBody>
          <a:bodyPr>
            <a:normAutofit/>
          </a:bodyPr>
          <a:lstStyle/>
          <a:p>
            <a:pPr algn="just"/>
            <a:r>
              <a:rPr lang="en-US" sz="3200" dirty="0"/>
              <a:t>The following program is a condensation of the three-address code for the Pascal program for reading and sorting integers. Procedure q is recursive, so more than one activation of q can be alive at the same time.</a:t>
            </a:r>
            <a:r>
              <a:rPr lang="en-US" sz="3200" b="1" dirty="0"/>
              <a:t/>
            </a:r>
            <a:br>
              <a:rPr lang="en-US" sz="3200" b="1" dirty="0"/>
            </a:br>
            <a:r>
              <a:rPr lang="en-US" sz="3200" b="1" dirty="0"/>
              <a:t/>
            </a:r>
            <a:br>
              <a:rPr lang="en-US" sz="3200" b="1" dirty="0"/>
            </a:br>
            <a:endParaRPr lang="en-US" sz="3200" dirty="0"/>
          </a:p>
        </p:txBody>
      </p:sp>
      <p:sp>
        <p:nvSpPr>
          <p:cNvPr id="4" name="Slide Number Placeholder 3"/>
          <p:cNvSpPr>
            <a:spLocks noGrp="1"/>
          </p:cNvSpPr>
          <p:nvPr>
            <p:ph type="sldNum" sz="quarter" idx="12"/>
          </p:nvPr>
        </p:nvSpPr>
        <p:spPr/>
        <p:txBody>
          <a:bodyPr/>
          <a:lstStyle/>
          <a:p>
            <a:fld id="{B887E577-0E77-4039-B007-114F8AF001BE}" type="slidenum">
              <a:rPr lang="en-US" smtClean="0"/>
              <a:t>34</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duotone>
              <a:prstClr val="black"/>
              <a:schemeClr val="bg1">
                <a:tint val="45000"/>
                <a:satMod val="400000"/>
              </a:schemeClr>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4921672" y="1035266"/>
            <a:ext cx="6812507" cy="5005316"/>
          </a:xfrm>
        </p:spPr>
      </p:pic>
      <p:sp>
        <p:nvSpPr>
          <p:cNvPr id="2" name="Slide Number Placeholder 1"/>
          <p:cNvSpPr>
            <a:spLocks noGrp="1"/>
          </p:cNvSpPr>
          <p:nvPr>
            <p:ph type="sldNum" sz="quarter" idx="12"/>
          </p:nvPr>
        </p:nvSpPr>
        <p:spPr/>
        <p:txBody>
          <a:bodyPr/>
          <a:lstStyle/>
          <a:p>
            <a:fld id="{B887E577-0E77-4039-B007-114F8AF001BE}" type="slidenum">
              <a:rPr lang="en-US" smtClean="0"/>
              <a:t>35</a:t>
            </a:fld>
            <a:endParaRPr lang="en-US"/>
          </a:p>
        </p:txBody>
      </p:sp>
      <p:pic>
        <p:nvPicPr>
          <p:cNvPr id="5" name="Content Placeholder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9610" y="1484457"/>
            <a:ext cx="3563298" cy="455612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5433394" y="2406073"/>
            <a:ext cx="4853821" cy="2369127"/>
          </a:xfrm>
        </p:spPr>
      </p:pic>
      <p:sp>
        <p:nvSpPr>
          <p:cNvPr id="2" name="Slide Number Placeholder 1"/>
          <p:cNvSpPr>
            <a:spLocks noGrp="1"/>
          </p:cNvSpPr>
          <p:nvPr>
            <p:ph type="sldNum" sz="quarter" idx="12"/>
          </p:nvPr>
        </p:nvSpPr>
        <p:spPr/>
        <p:txBody>
          <a:bodyPr/>
          <a:lstStyle/>
          <a:p>
            <a:fld id="{B887E577-0E77-4039-B007-114F8AF001BE}" type="slidenum">
              <a:rPr lang="en-US" smtClean="0"/>
              <a:t>36</a:t>
            </a:fld>
            <a:endParaRPr lang="en-US"/>
          </a:p>
        </p:txBody>
      </p:sp>
      <p:pic>
        <p:nvPicPr>
          <p:cNvPr id="5" name="Content Placeholder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9610" y="1484457"/>
            <a:ext cx="3563298" cy="455612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1997122" y="5428395"/>
            <a:ext cx="8229600" cy="1143000"/>
          </a:xfrm>
        </p:spPr>
        <p:txBody>
          <a:bodyPr>
            <a:noAutofit/>
          </a:bodyPr>
          <a:lstStyle/>
          <a:p>
            <a:r>
              <a:rPr lang="en-US" sz="4000" dirty="0" smtClean="0"/>
              <a:t/>
            </a:r>
            <a:br>
              <a:rPr lang="en-US" sz="4000" dirty="0" smtClean="0"/>
            </a:br>
            <a:r>
              <a:rPr lang="en-US" sz="4000" dirty="0" smtClean="0"/>
              <a:t>          </a:t>
            </a:r>
            <a:r>
              <a:rPr lang="en-US" sz="4000" b="1" dirty="0">
                <a:solidFill>
                  <a:srgbClr val="002060"/>
                </a:solidFill>
              </a:rPr>
              <a:t>600:    </a:t>
            </a:r>
            <a:r>
              <a:rPr lang="en-US" sz="4000" b="1" dirty="0" smtClean="0">
                <a:solidFill>
                  <a:srgbClr val="002060"/>
                </a:solidFill>
              </a:rPr>
              <a:t>/*</a:t>
            </a:r>
            <a:r>
              <a:rPr lang="en-US" sz="4000" b="1" dirty="0">
                <a:solidFill>
                  <a:srgbClr val="002060"/>
                </a:solidFill>
              </a:rPr>
              <a:t>stack starts here</a:t>
            </a:r>
            <a:r>
              <a:rPr lang="en-US" sz="4000" b="1" dirty="0" smtClean="0">
                <a:solidFill>
                  <a:srgbClr val="002060"/>
                </a:solidFill>
              </a:rPr>
              <a:t>*/</a:t>
            </a:r>
            <a:endParaRPr lang="en-US" sz="4000" b="1" dirty="0">
              <a:solidFill>
                <a:srgbClr val="002060"/>
              </a:solidFill>
            </a:endParaRPr>
          </a:p>
        </p:txBody>
      </p:sp>
      <p:pic>
        <p:nvPicPr>
          <p:cNvPr id="6" name="Content Placeholder 3"/>
          <p:cNvPicPr>
            <a:picLocks noGrp="1" noChangeAspect="1"/>
          </p:cNvPicPr>
          <p:nvPr>
            <p:ph idx="1"/>
          </p:nvPr>
        </p:nvPicPr>
        <p:blipFill>
          <a:blip r:embed="rId2" cstate="print">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4148264" y="514652"/>
            <a:ext cx="7467599" cy="5562599"/>
          </a:xfrm>
        </p:spPr>
      </p:pic>
      <p:sp>
        <p:nvSpPr>
          <p:cNvPr id="2" name="Slide Number Placeholder 1"/>
          <p:cNvSpPr>
            <a:spLocks noGrp="1"/>
          </p:cNvSpPr>
          <p:nvPr>
            <p:ph type="sldNum" sz="quarter" idx="12"/>
          </p:nvPr>
        </p:nvSpPr>
        <p:spPr/>
        <p:txBody>
          <a:bodyPr/>
          <a:lstStyle/>
          <a:p>
            <a:fld id="{B887E577-0E77-4039-B007-114F8AF001BE}" type="slidenum">
              <a:rPr lang="en-US" smtClean="0"/>
              <a:t>37</a:t>
            </a:fld>
            <a:endParaRPr lang="en-US"/>
          </a:p>
        </p:txBody>
      </p:sp>
      <p:pic>
        <p:nvPicPr>
          <p:cNvPr id="7" name="Content Placeholder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7981" y="1523301"/>
            <a:ext cx="3054133" cy="3905094"/>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a:solidFill>
                  <a:srgbClr val="002060"/>
                </a:solidFill>
              </a:rPr>
              <a:t>Stack Allocation</a:t>
            </a:r>
            <a:endParaRPr lang="en-US" sz="6000" dirty="0"/>
          </a:p>
        </p:txBody>
      </p:sp>
      <p:sp>
        <p:nvSpPr>
          <p:cNvPr id="3" name="Content Placeholder 2"/>
          <p:cNvSpPr>
            <a:spLocks noGrp="1"/>
          </p:cNvSpPr>
          <p:nvPr>
            <p:ph idx="1"/>
          </p:nvPr>
        </p:nvSpPr>
        <p:spPr>
          <a:xfrm>
            <a:off x="838200" y="1825624"/>
            <a:ext cx="10515600" cy="4711653"/>
          </a:xfrm>
        </p:spPr>
        <p:txBody>
          <a:bodyPr>
            <a:normAutofit fontScale="92500" lnSpcReduction="10000"/>
          </a:bodyPr>
          <a:lstStyle/>
          <a:p>
            <a:pPr algn="just"/>
            <a:r>
              <a:rPr lang="en-US" dirty="0"/>
              <a:t>We assume that ACTION4 contains a conditional jump to the address 456 of the return sequence from q; otherwise, the recursive procedure q is condemned to call itself forever.</a:t>
            </a:r>
          </a:p>
          <a:p>
            <a:pPr algn="just"/>
            <a:r>
              <a:rPr lang="en-US" dirty="0"/>
              <a:t> If </a:t>
            </a:r>
            <a:r>
              <a:rPr lang="en-US" i="1" dirty="0" err="1"/>
              <a:t>ssize</a:t>
            </a:r>
            <a:r>
              <a:rPr lang="en-US" i="1" dirty="0"/>
              <a:t>, </a:t>
            </a:r>
            <a:r>
              <a:rPr lang="en-US" i="1" dirty="0" err="1"/>
              <a:t>psize</a:t>
            </a:r>
            <a:r>
              <a:rPr lang="en-US" dirty="0"/>
              <a:t>, and </a:t>
            </a:r>
            <a:r>
              <a:rPr lang="en-US" i="1" dirty="0" err="1"/>
              <a:t>qsize</a:t>
            </a:r>
            <a:r>
              <a:rPr lang="en-US" i="1" dirty="0"/>
              <a:t> </a:t>
            </a:r>
            <a:r>
              <a:rPr lang="en-US" dirty="0"/>
              <a:t>are 20,40, and 60, respectively, then SP is initialized to 600, the starting address of the stack, by the first instruction at address 100. SP holds 620 just before control transfers from s to q, because </a:t>
            </a:r>
            <a:r>
              <a:rPr lang="en-US" i="1" dirty="0" err="1"/>
              <a:t>ssize</a:t>
            </a:r>
            <a:r>
              <a:rPr lang="en-US" dirty="0"/>
              <a:t> is 20. Subsequently, when q calls p, the instruction at address 320 increments SP to 680, where the activation record for p begins; SP reverts to 620 after control returns to q. If the next two recursive calls of q return immediately, the maximum value of SP during this execution is 680. However, the last stack location used is 739, since the activation record for q starting at location 680 extends for 60 bytes. </a:t>
            </a:r>
          </a:p>
          <a:p>
            <a:pPr algn="just"/>
            <a:endParaRPr lang="en-US" dirty="0"/>
          </a:p>
        </p:txBody>
      </p:sp>
      <p:sp>
        <p:nvSpPr>
          <p:cNvPr id="4" name="Slide Number Placeholder 3"/>
          <p:cNvSpPr>
            <a:spLocks noGrp="1"/>
          </p:cNvSpPr>
          <p:nvPr>
            <p:ph type="sldNum" sz="quarter" idx="12"/>
          </p:nvPr>
        </p:nvSpPr>
        <p:spPr/>
        <p:txBody>
          <a:bodyPr/>
          <a:lstStyle/>
          <a:p>
            <a:fld id="{B887E577-0E77-4039-B007-114F8AF001BE}" type="slidenum">
              <a:rPr lang="en-US" smtClean="0"/>
              <a:t>38</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a:solidFill>
                  <a:srgbClr val="002060"/>
                </a:solidFill>
              </a:rPr>
              <a:t>Run time addresses for names</a:t>
            </a:r>
          </a:p>
        </p:txBody>
      </p:sp>
      <p:sp>
        <p:nvSpPr>
          <p:cNvPr id="3" name="Content Placeholder 2"/>
          <p:cNvSpPr>
            <a:spLocks noGrp="1"/>
          </p:cNvSpPr>
          <p:nvPr>
            <p:ph idx="1"/>
          </p:nvPr>
        </p:nvSpPr>
        <p:spPr/>
        <p:txBody>
          <a:bodyPr/>
          <a:lstStyle/>
          <a:p>
            <a:pPr algn="just"/>
            <a:r>
              <a:rPr lang="en-US" dirty="0"/>
              <a:t>The storage allocation strategy and the layout of local data in an activation record for a procedure determine how the storage for names is accessed.</a:t>
            </a:r>
          </a:p>
          <a:p>
            <a:pPr algn="just"/>
            <a:r>
              <a:rPr lang="en-US" dirty="0"/>
              <a:t>If we assume that a name in a three-address statement is really a pointer to a symbol-table entry for the name; it makes the compiler more portable, since the front end need not be changed even if the compiler is moved to a different machine where a different run-time organization is needed. </a:t>
            </a:r>
          </a:p>
          <a:p>
            <a:pPr algn="just"/>
            <a:endParaRPr lang="en-US" dirty="0"/>
          </a:p>
        </p:txBody>
      </p:sp>
      <p:sp>
        <p:nvSpPr>
          <p:cNvPr id="4" name="Slide Number Placeholder 3"/>
          <p:cNvSpPr>
            <a:spLocks noGrp="1"/>
          </p:cNvSpPr>
          <p:nvPr>
            <p:ph type="sldNum" sz="quarter" idx="12"/>
          </p:nvPr>
        </p:nvSpPr>
        <p:spPr/>
        <p:txBody>
          <a:bodyPr/>
          <a:lstStyle/>
          <a:p>
            <a:fld id="{B887E577-0E77-4039-B007-114F8AF001BE}" type="slidenum">
              <a:rPr lang="en-US" smtClean="0"/>
              <a:t>39</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a:solidFill>
                  <a:srgbClr val="002060"/>
                </a:solidFill>
              </a:rPr>
              <a:t>Run time addresses for names</a:t>
            </a:r>
          </a:p>
        </p:txBody>
      </p:sp>
      <p:sp>
        <p:nvSpPr>
          <p:cNvPr id="3" name="Content Placeholder 2"/>
          <p:cNvSpPr>
            <a:spLocks noGrp="1"/>
          </p:cNvSpPr>
          <p:nvPr>
            <p:ph idx="1"/>
          </p:nvPr>
        </p:nvSpPr>
        <p:spPr/>
        <p:txBody>
          <a:bodyPr/>
          <a:lstStyle/>
          <a:p>
            <a:pPr algn="just"/>
            <a:r>
              <a:rPr lang="en-US" dirty="0"/>
              <a:t>Names must be replaced by code to access storage locations. We thus consider some elaborations of the simple three-address </a:t>
            </a:r>
            <a:r>
              <a:rPr lang="en-US" dirty="0" smtClean="0"/>
              <a:t>statement     </a:t>
            </a:r>
            <a:r>
              <a:rPr lang="en-US" sz="3200" b="1" dirty="0">
                <a:solidFill>
                  <a:srgbClr val="002060"/>
                </a:solidFill>
              </a:rPr>
              <a:t>x := 0.</a:t>
            </a:r>
          </a:p>
          <a:p>
            <a:pPr algn="just"/>
            <a:r>
              <a:rPr lang="en-US" dirty="0"/>
              <a:t>After the declarations in a procedure are processed, suppose the symbol-table entry for </a:t>
            </a:r>
            <a:r>
              <a:rPr lang="en-US" sz="3200" b="1" dirty="0">
                <a:solidFill>
                  <a:srgbClr val="002060"/>
                </a:solidFill>
              </a:rPr>
              <a:t>x</a:t>
            </a:r>
            <a:r>
              <a:rPr lang="en-US" dirty="0"/>
              <a:t> contains a relative address </a:t>
            </a:r>
            <a:r>
              <a:rPr lang="en-US" sz="3200" b="1" dirty="0">
                <a:solidFill>
                  <a:srgbClr val="002060"/>
                </a:solidFill>
              </a:rPr>
              <a:t>12 for x</a:t>
            </a:r>
            <a:r>
              <a:rPr lang="en-US" dirty="0"/>
              <a:t>.</a:t>
            </a:r>
          </a:p>
          <a:p>
            <a:pPr algn="just"/>
            <a:r>
              <a:rPr lang="en-US" dirty="0"/>
              <a:t>First consider the case in which </a:t>
            </a:r>
            <a:r>
              <a:rPr lang="en-US" sz="3200" b="1" dirty="0">
                <a:solidFill>
                  <a:srgbClr val="002060"/>
                </a:solidFill>
              </a:rPr>
              <a:t>x</a:t>
            </a:r>
            <a:r>
              <a:rPr lang="en-US" dirty="0"/>
              <a:t> is in a statically allocated area beginning at address </a:t>
            </a:r>
            <a:r>
              <a:rPr lang="en-US" sz="3200" b="1" i="1" dirty="0">
                <a:solidFill>
                  <a:srgbClr val="002060"/>
                </a:solidFill>
              </a:rPr>
              <a:t>static</a:t>
            </a:r>
            <a:r>
              <a:rPr lang="en-US" i="1" dirty="0"/>
              <a:t>.</a:t>
            </a:r>
            <a:r>
              <a:rPr lang="en-US" dirty="0"/>
              <a:t> Then the actual run-time address for </a:t>
            </a:r>
            <a:r>
              <a:rPr lang="en-US" sz="3200" b="1" dirty="0">
                <a:solidFill>
                  <a:srgbClr val="002060"/>
                </a:solidFill>
              </a:rPr>
              <a:t>x</a:t>
            </a:r>
            <a:r>
              <a:rPr lang="en-US" dirty="0"/>
              <a:t> is </a:t>
            </a:r>
            <a:r>
              <a:rPr lang="en-US" sz="3200" b="1" i="1" dirty="0">
                <a:solidFill>
                  <a:srgbClr val="002060"/>
                </a:solidFill>
              </a:rPr>
              <a:t>static</a:t>
            </a:r>
            <a:r>
              <a:rPr lang="en-US" sz="3200" b="1" dirty="0">
                <a:solidFill>
                  <a:srgbClr val="002060"/>
                </a:solidFill>
              </a:rPr>
              <a:t>+12</a:t>
            </a:r>
            <a:r>
              <a:rPr lang="en-US" dirty="0"/>
              <a:t>. </a:t>
            </a:r>
          </a:p>
        </p:txBody>
      </p:sp>
      <p:sp>
        <p:nvSpPr>
          <p:cNvPr id="4" name="Slide Number Placeholder 3"/>
          <p:cNvSpPr>
            <a:spLocks noGrp="1"/>
          </p:cNvSpPr>
          <p:nvPr>
            <p:ph type="sldNum" sz="quarter" idx="12"/>
          </p:nvPr>
        </p:nvSpPr>
        <p:spPr/>
        <p:txBody>
          <a:bodyPr/>
          <a:lstStyle/>
          <a:p>
            <a:fld id="{B887E577-0E77-4039-B007-114F8AF001BE}" type="slidenum">
              <a:rPr lang="en-US" smtClean="0"/>
              <a:t>40</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19461"/>
            <a:ext cx="10515600" cy="1325563"/>
          </a:xfrm>
        </p:spPr>
        <p:txBody>
          <a:bodyPr>
            <a:normAutofit/>
          </a:bodyPr>
          <a:lstStyle/>
          <a:p>
            <a:r>
              <a:rPr lang="en-US" sz="6000" b="1" dirty="0">
                <a:solidFill>
                  <a:srgbClr val="002060"/>
                </a:solidFill>
              </a:rPr>
              <a:t>Run time addresses for names</a:t>
            </a:r>
          </a:p>
        </p:txBody>
      </p:sp>
      <p:sp>
        <p:nvSpPr>
          <p:cNvPr id="3" name="Content Placeholder 2"/>
          <p:cNvSpPr>
            <a:spLocks noGrp="1"/>
          </p:cNvSpPr>
          <p:nvPr>
            <p:ph idx="1"/>
          </p:nvPr>
        </p:nvSpPr>
        <p:spPr>
          <a:xfrm>
            <a:off x="838200" y="1460310"/>
            <a:ext cx="10515600" cy="5145206"/>
          </a:xfrm>
        </p:spPr>
        <p:txBody>
          <a:bodyPr>
            <a:normAutofit fontScale="92500" lnSpcReduction="20000"/>
          </a:bodyPr>
          <a:lstStyle/>
          <a:p>
            <a:pPr algn="just"/>
            <a:r>
              <a:rPr lang="en-US" dirty="0"/>
              <a:t>The assignment x := 0 then translates into</a:t>
            </a:r>
          </a:p>
          <a:p>
            <a:pPr marL="914400" lvl="2" indent="0" algn="just">
              <a:buNone/>
            </a:pPr>
            <a:r>
              <a:rPr lang="en-US" sz="3000" b="1" dirty="0">
                <a:solidFill>
                  <a:srgbClr val="002060"/>
                </a:solidFill>
              </a:rPr>
              <a:t>static[12] := </a:t>
            </a:r>
            <a:r>
              <a:rPr lang="en-US" sz="3000" b="1" dirty="0" smtClean="0">
                <a:solidFill>
                  <a:srgbClr val="002060"/>
                </a:solidFill>
              </a:rPr>
              <a:t>0</a:t>
            </a:r>
            <a:endParaRPr lang="en-US" sz="3000" b="1" dirty="0">
              <a:solidFill>
                <a:srgbClr val="002060"/>
              </a:solidFill>
            </a:endParaRPr>
          </a:p>
          <a:p>
            <a:pPr algn="just"/>
            <a:r>
              <a:rPr lang="en-US" dirty="0"/>
              <a:t>If the static area starts at address 100, the target code for this statement is  </a:t>
            </a:r>
          </a:p>
          <a:p>
            <a:pPr marL="914400" lvl="2" indent="0" algn="just">
              <a:buNone/>
            </a:pPr>
            <a:r>
              <a:rPr lang="en-US" sz="3000" b="1" dirty="0">
                <a:solidFill>
                  <a:srgbClr val="002060"/>
                </a:solidFill>
              </a:rPr>
              <a:t>    MOV  #0, </a:t>
            </a:r>
            <a:r>
              <a:rPr lang="en-US" sz="3000" b="1" dirty="0" smtClean="0">
                <a:solidFill>
                  <a:srgbClr val="002060"/>
                </a:solidFill>
              </a:rPr>
              <a:t>112</a:t>
            </a:r>
            <a:endParaRPr lang="en-US" sz="3000" b="1" dirty="0">
              <a:solidFill>
                <a:srgbClr val="002060"/>
              </a:solidFill>
            </a:endParaRPr>
          </a:p>
          <a:p>
            <a:pPr algn="just"/>
            <a:r>
              <a:rPr lang="en-US" dirty="0"/>
              <a:t>Suppose x is local to an active procedure whose display pointer is in register R3. Then we may translate the copy x := 0 into the three-address statements</a:t>
            </a:r>
          </a:p>
          <a:p>
            <a:pPr marL="457200" lvl="1" indent="0" algn="just">
              <a:buNone/>
            </a:pPr>
            <a:r>
              <a:rPr lang="en-US" sz="3000" b="1" dirty="0">
                <a:solidFill>
                  <a:srgbClr val="002060"/>
                </a:solidFill>
              </a:rPr>
              <a:t>     t1 := 12+R3</a:t>
            </a:r>
          </a:p>
          <a:p>
            <a:pPr marL="457200" lvl="1" indent="0" algn="just">
              <a:buNone/>
            </a:pPr>
            <a:r>
              <a:rPr lang="en-US" sz="3000" b="1" dirty="0">
                <a:solidFill>
                  <a:srgbClr val="002060"/>
                </a:solidFill>
              </a:rPr>
              <a:t>   *t1 := 0</a:t>
            </a:r>
          </a:p>
          <a:p>
            <a:pPr marL="0" indent="0" algn="just">
              <a:buNone/>
            </a:pPr>
            <a:r>
              <a:rPr lang="en-US" dirty="0"/>
              <a:t>	in which t1 contains the address of x. This sequence can be implemented by the single machine instruction</a:t>
            </a:r>
          </a:p>
          <a:p>
            <a:pPr marL="0" indent="0" algn="just">
              <a:buNone/>
            </a:pPr>
            <a:r>
              <a:rPr lang="en-US" dirty="0"/>
              <a:t>	     </a:t>
            </a:r>
            <a:r>
              <a:rPr lang="en-US" sz="3000" b="1" dirty="0">
                <a:solidFill>
                  <a:srgbClr val="002060"/>
                </a:solidFill>
              </a:rPr>
              <a:t>MOV  #0, 12 (R3</a:t>
            </a:r>
            <a:r>
              <a:rPr lang="en-US" sz="3000" b="1" dirty="0" smtClean="0">
                <a:solidFill>
                  <a:srgbClr val="002060"/>
                </a:solidFill>
              </a:rPr>
              <a:t>)</a:t>
            </a:r>
            <a:endParaRPr lang="en-US" sz="3000" b="1" dirty="0">
              <a:solidFill>
                <a:srgbClr val="002060"/>
              </a:solidFill>
            </a:endParaRPr>
          </a:p>
          <a:p>
            <a:pPr algn="just"/>
            <a:r>
              <a:rPr lang="en-US" dirty="0"/>
              <a:t>The value in R3 cannot be determined at compile time.</a:t>
            </a:r>
          </a:p>
        </p:txBody>
      </p:sp>
      <p:sp>
        <p:nvSpPr>
          <p:cNvPr id="4" name="Slide Number Placeholder 3"/>
          <p:cNvSpPr>
            <a:spLocks noGrp="1"/>
          </p:cNvSpPr>
          <p:nvPr>
            <p:ph type="sldNum" sz="quarter" idx="12"/>
          </p:nvPr>
        </p:nvSpPr>
        <p:spPr/>
        <p:txBody>
          <a:bodyPr/>
          <a:lstStyle/>
          <a:p>
            <a:fld id="{B887E577-0E77-4039-B007-114F8AF001BE}" type="slidenum">
              <a:rPr lang="en-US" smtClean="0"/>
              <a:t>41</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189201" y="2302638"/>
            <a:ext cx="3977372" cy="1323439"/>
          </a:xfrm>
          <a:prstGeom prst="rect">
            <a:avLst/>
          </a:prstGeom>
        </p:spPr>
        <p:txBody>
          <a:bodyPr wrap="none">
            <a:spAutoFit/>
          </a:bodyPr>
          <a:lstStyle/>
          <a:p>
            <a:pPr algn="ctr">
              <a:spcBef>
                <a:spcPct val="50000"/>
              </a:spcBef>
            </a:pPr>
            <a:r>
              <a:rPr lang="en-US" sz="8000" b="1" dirty="0">
                <a:solidFill>
                  <a:srgbClr val="002060"/>
                </a:solidFill>
                <a:latin typeface="Times New Roman" panose="02020603050405020304" pitchFamily="18" charset="0"/>
              </a:rPr>
              <a:t>The End</a:t>
            </a:r>
          </a:p>
        </p:txBody>
      </p:sp>
      <p:sp>
        <p:nvSpPr>
          <p:cNvPr id="2" name="Slide Number Placeholder 1"/>
          <p:cNvSpPr>
            <a:spLocks noGrp="1"/>
          </p:cNvSpPr>
          <p:nvPr>
            <p:ph type="sldNum" sz="quarter" idx="12"/>
          </p:nvPr>
        </p:nvSpPr>
        <p:spPr/>
        <p:txBody>
          <a:bodyPr/>
          <a:lstStyle/>
          <a:p>
            <a:fld id="{B887E577-0E77-4039-B007-114F8AF001BE}" type="slidenum">
              <a:rPr lang="en-US" smtClean="0"/>
              <a:t>42</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Cambria">
      <a:majorFont>
        <a:latin typeface="Calibri" panose="020F0502020204030204"/>
        <a:ea typeface=""/>
        <a:cs typeface=""/>
        <a:font script="Jpan" typeface="HGｺﾞｼｯｸM"/>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Theme1</Template>
  <TotalTime>893</TotalTime>
  <Words>2019</Words>
  <Application>Microsoft Office PowerPoint</Application>
  <PresentationFormat>Widescreen</PresentationFormat>
  <Paragraphs>322</Paragraphs>
  <Slides>42</Slides>
  <Notes>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42</vt:i4>
      </vt:variant>
    </vt:vector>
  </HeadingPairs>
  <TitlesOfParts>
    <vt:vector size="52" baseType="lpstr">
      <vt:lpstr>MS PGothic</vt:lpstr>
      <vt:lpstr>Arial</vt:lpstr>
      <vt:lpstr>Arial Narrow</vt:lpstr>
      <vt:lpstr>Calibri</vt:lpstr>
      <vt:lpstr>Cambria</vt:lpstr>
      <vt:lpstr>Courier New</vt:lpstr>
      <vt:lpstr>Times</vt:lpstr>
      <vt:lpstr>Times New Roman</vt:lpstr>
      <vt:lpstr>Wingdings</vt:lpstr>
      <vt:lpstr>Office Theme</vt:lpstr>
      <vt:lpstr>Code Generation</vt:lpstr>
      <vt:lpstr>Introduction</vt:lpstr>
      <vt:lpstr>Issues in the Design of a Code Generator</vt:lpstr>
      <vt:lpstr>Issues in the Design of a Code Generator</vt:lpstr>
      <vt:lpstr>Input to the Code Generator</vt:lpstr>
      <vt:lpstr>Target Programs</vt:lpstr>
      <vt:lpstr>Memory management</vt:lpstr>
      <vt:lpstr>Instruction Selection</vt:lpstr>
      <vt:lpstr>Instruction Selection</vt:lpstr>
      <vt:lpstr>Instruction Selection</vt:lpstr>
      <vt:lpstr>Register Allocation</vt:lpstr>
      <vt:lpstr>Register Allocation</vt:lpstr>
      <vt:lpstr>Register Allocation</vt:lpstr>
      <vt:lpstr>Register Allocation</vt:lpstr>
      <vt:lpstr>Choice of evaluation order</vt:lpstr>
      <vt:lpstr>Choice of evaluation order</vt:lpstr>
      <vt:lpstr>Approaches to code generator</vt:lpstr>
      <vt:lpstr>Target machine</vt:lpstr>
      <vt:lpstr>The Target Machine: Op-codes</vt:lpstr>
      <vt:lpstr>The Target Machine: Address modes</vt:lpstr>
      <vt:lpstr>Costs associated with the addressing modes</vt:lpstr>
      <vt:lpstr>Costs associated with the addressing modes</vt:lpstr>
      <vt:lpstr>Costs associated with the addressing modes</vt:lpstr>
      <vt:lpstr>Instruction Costs</vt:lpstr>
      <vt:lpstr>Run Time Storage Management</vt:lpstr>
      <vt:lpstr>Run Time Storage Management</vt:lpstr>
      <vt:lpstr>Run Time Storage Management</vt:lpstr>
      <vt:lpstr>Static allocation </vt:lpstr>
      <vt:lpstr>Three address code</vt:lpstr>
      <vt:lpstr>Target code</vt:lpstr>
      <vt:lpstr>Stack Allocation</vt:lpstr>
      <vt:lpstr>Stack Allocation</vt:lpstr>
      <vt:lpstr>Stack Allocation</vt:lpstr>
      <vt:lpstr>Stack Allocation</vt:lpstr>
      <vt:lpstr>PowerPoint Presentation</vt:lpstr>
      <vt:lpstr>PowerPoint Presentation</vt:lpstr>
      <vt:lpstr>           600:    /*stack starts here*/</vt:lpstr>
      <vt:lpstr>Stack Allocation</vt:lpstr>
      <vt:lpstr>Run time addresses for names</vt:lpstr>
      <vt:lpstr>Run time addresses for names</vt:lpstr>
      <vt:lpstr>Run time addresses for names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Code Generation</dc:title>
  <dc:creator>Imran</dc:creator>
  <cp:lastModifiedBy>Windows User</cp:lastModifiedBy>
  <cp:revision>177</cp:revision>
  <dcterms:created xsi:type="dcterms:W3CDTF">2015-01-17T19:43:00Z</dcterms:created>
  <dcterms:modified xsi:type="dcterms:W3CDTF">2022-12-03T18:24:00Z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1033-11.2.0.9107</vt:lpwstr>
  </property>
</Properties>
</file>