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22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2B1DB3-F467-42A7-8099-DEF4EFE5B80A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E8D085-3182-4FCE-980D-AA67F21313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365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0" name="Google Shape;180;p3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3:notes"/>
          <p:cNvSpPr txBox="1">
            <a:spLocks noGrp="1"/>
          </p:cNvSpPr>
          <p:nvPr>
            <p:ph type="sldNum" idx="12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4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5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6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7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8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9:notes"/>
          <p:cNvSpPr txBox="1">
            <a:spLocks noGrp="1"/>
          </p:cNvSpPr>
          <p:nvPr>
            <p:ph type="sldNum" idx="12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latin typeface="Arial"/>
                <a:ea typeface="Arial"/>
                <a:cs typeface="Arial"/>
                <a:sym typeface="Arial"/>
              </a:rPr>
              <a:t>9</a:t>
            </a:fld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6" name="Google Shape;256;p9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0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1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3" name="Google Shape;283;p12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12:notes"/>
          <p:cNvSpPr txBox="1">
            <a:spLocks noGrp="1"/>
          </p:cNvSpPr>
          <p:nvPr>
            <p:ph type="sldNum" idx="12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13" name="Google Shape;313;p13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" name="Google Shape;314;p13:notes"/>
          <p:cNvSpPr txBox="1">
            <a:spLocks noGrp="1"/>
          </p:cNvSpPr>
          <p:nvPr>
            <p:ph type="sldNum" idx="12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44" name="Google Shape;344;p14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5" name="Google Shape;345;p14:notes"/>
          <p:cNvSpPr txBox="1">
            <a:spLocks noGrp="1"/>
          </p:cNvSpPr>
          <p:nvPr>
            <p:ph type="sldNum" idx="12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75" name="Google Shape;375;p15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6" name="Google Shape;376;p15:notes"/>
          <p:cNvSpPr txBox="1">
            <a:spLocks noGrp="1"/>
          </p:cNvSpPr>
          <p:nvPr>
            <p:ph type="sldNum" idx="12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06" name="Google Shape;406;p16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" name="Google Shape;407;p16:notes"/>
          <p:cNvSpPr txBox="1">
            <a:spLocks noGrp="1"/>
          </p:cNvSpPr>
          <p:nvPr>
            <p:ph type="sldNum" idx="12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37" name="Google Shape;437;p17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8" name="Google Shape;438;p17:notes"/>
          <p:cNvSpPr txBox="1">
            <a:spLocks noGrp="1"/>
          </p:cNvSpPr>
          <p:nvPr>
            <p:ph type="sldNum" idx="12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67" name="Google Shape;467;p18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8" name="Google Shape;468;p18:notes"/>
          <p:cNvSpPr txBox="1">
            <a:spLocks noGrp="1"/>
          </p:cNvSpPr>
          <p:nvPr>
            <p:ph type="sldNum" idx="12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19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7" name="Google Shape;507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20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7" name="Google Shape;51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645AB-C725-4AAD-A30A-FD9D39F21E46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D8AAC-7CB4-4BC0-A82E-58C400A1F28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7993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645AB-C725-4AAD-A30A-FD9D39F21E46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D8AAC-7CB4-4BC0-A82E-58C400A1F2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240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645AB-C725-4AAD-A30A-FD9D39F21E46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D8AAC-7CB4-4BC0-A82E-58C400A1F28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8067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645AB-C725-4AAD-A30A-FD9D39F21E46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D8AAC-7CB4-4BC0-A82E-58C400A1F2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719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645AB-C725-4AAD-A30A-FD9D39F21E46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D8AAC-7CB4-4BC0-A82E-58C400A1F2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47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645AB-C725-4AAD-A30A-FD9D39F21E46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D8AAC-7CB4-4BC0-A82E-58C400A1F2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274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645AB-C725-4AAD-A30A-FD9D39F21E46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D8AAC-7CB4-4BC0-A82E-58C400A1F2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573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61645AB-C725-4AAD-A30A-FD9D39F21E46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ECD8AAC-7CB4-4BC0-A82E-58C400A1F2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902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645AB-C725-4AAD-A30A-FD9D39F21E46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D8AAC-7CB4-4BC0-A82E-58C400A1F2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389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645AB-C725-4AAD-A30A-FD9D39F21E46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D8AAC-7CB4-4BC0-A82E-58C400A1F2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38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645AB-C725-4AAD-A30A-FD9D39F21E46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D8AAC-7CB4-4BC0-A82E-58C400A1F2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325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461645AB-C725-4AAD-A30A-FD9D39F21E46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9ECD8AAC-7CB4-4BC0-A82E-58C400A1F281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9502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slide" Target="slide19.xml"/><Relationship Id="rId4" Type="http://schemas.openxmlformats.org/officeDocument/2006/relationships/slide" Target="slide18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8EE25-860B-2783-62FE-0330BAE502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1C52CD-DBE7-75FD-D517-5126782102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Amartya Kundu durjoy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Lecturer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CSE,UGV</a:t>
            </a:r>
          </a:p>
        </p:txBody>
      </p:sp>
    </p:spTree>
    <p:extLst>
      <p:ext uri="{BB962C8B-B14F-4D97-AF65-F5344CB8AC3E}">
        <p14:creationId xmlns:p14="http://schemas.microsoft.com/office/powerpoint/2010/main" val="3721157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"/>
          <p:cNvSpPr txBox="1">
            <a:spLocks noGrp="1"/>
          </p:cNvSpPr>
          <p:nvPr>
            <p:ph type="title"/>
          </p:nvPr>
        </p:nvSpPr>
        <p:spPr>
          <a:xfrm>
            <a:off x="1825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b" anchorCtr="0">
            <a:normAutofit/>
          </a:bodyPr>
          <a:lstStyle/>
          <a:p>
            <a:pPr algn="ctr">
              <a:spcBef>
                <a:spcPts val="0"/>
              </a:spcBef>
              <a:buClr>
                <a:srgbClr val="7A9798"/>
              </a:buClr>
              <a:buSzPts val="3300"/>
            </a:pPr>
            <a:r>
              <a:rPr lang="en-US" b="1"/>
              <a:t>Compiler</a:t>
            </a:r>
            <a:endParaRPr b="1"/>
          </a:p>
        </p:txBody>
      </p:sp>
      <p:sp>
        <p:nvSpPr>
          <p:cNvPr id="174" name="Google Shape;174;p2"/>
          <p:cNvSpPr txBox="1">
            <a:spLocks noGrp="1"/>
          </p:cNvSpPr>
          <p:nvPr>
            <p:ph idx="1"/>
          </p:nvPr>
        </p:nvSpPr>
        <p:spPr>
          <a:xfrm>
            <a:off x="1791531" y="1832984"/>
            <a:ext cx="8503920" cy="457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 marL="274320" indent="-274320">
              <a:spcBef>
                <a:spcPts val="0"/>
              </a:spcBef>
              <a:buSzPts val="2295"/>
              <a:buChar char="⚫"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A </a:t>
            </a:r>
            <a:r>
              <a:rPr lang="en-US" b="1">
                <a:latin typeface="Times New Roman"/>
                <a:ea typeface="Times New Roman"/>
                <a:cs typeface="Times New Roman"/>
                <a:sym typeface="Times New Roman"/>
              </a:rPr>
              <a:t>compiler</a:t>
            </a: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 is a computer program (or set of programs) that</a:t>
            </a:r>
            <a:endParaRPr/>
          </a:p>
          <a:p>
            <a:pPr marL="548640" lvl="1" indent="-274320">
              <a:spcBef>
                <a:spcPts val="440"/>
              </a:spcBef>
              <a:buSzPts val="1540"/>
              <a:buChar char="⚪"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 transforms source code written in a programming language (the </a:t>
            </a:r>
            <a:r>
              <a:rPr lang="en-US" i="1">
                <a:latin typeface="Times New Roman"/>
                <a:ea typeface="Times New Roman"/>
                <a:cs typeface="Times New Roman"/>
                <a:sym typeface="Times New Roman"/>
              </a:rPr>
              <a:t>source language</a:t>
            </a: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) into another computer language (the </a:t>
            </a:r>
            <a:r>
              <a:rPr lang="en-US" i="1">
                <a:latin typeface="Times New Roman"/>
                <a:ea typeface="Times New Roman"/>
                <a:cs typeface="Times New Roman"/>
                <a:sym typeface="Times New Roman"/>
              </a:rPr>
              <a:t>target language</a:t>
            </a: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, often having a binary form known as </a:t>
            </a:r>
            <a:r>
              <a:rPr lang="en-US" i="1">
                <a:latin typeface="Times New Roman"/>
                <a:ea typeface="Times New Roman"/>
                <a:cs typeface="Times New Roman"/>
                <a:sym typeface="Times New Roman"/>
              </a:rPr>
              <a:t>object code</a:t>
            </a: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).</a:t>
            </a:r>
            <a:endParaRPr/>
          </a:p>
          <a:p>
            <a:pPr marL="548640" lvl="1" indent="-274320">
              <a:spcBef>
                <a:spcPts val="440"/>
              </a:spcBef>
              <a:buSzPts val="1540"/>
              <a:buChar char="⚪"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Is a translator program</a:t>
            </a:r>
            <a:endParaRPr/>
          </a:p>
          <a:p>
            <a:pPr marL="274320" indent="-274320">
              <a:spcBef>
                <a:spcPts val="540"/>
              </a:spcBef>
              <a:buSzPts val="2295"/>
              <a:buChar char="⚫"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The </a:t>
            </a:r>
            <a:r>
              <a:rPr lang="en-US" b="1">
                <a:latin typeface="Times New Roman"/>
                <a:ea typeface="Times New Roman"/>
                <a:cs typeface="Times New Roman"/>
                <a:sym typeface="Times New Roman"/>
              </a:rPr>
              <a:t>interpreter</a:t>
            </a: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 takes one statement then translates and executes it and then takes another statement. 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74320" indent="-274320">
              <a:spcBef>
                <a:spcPts val="540"/>
              </a:spcBef>
              <a:buSzPts val="2295"/>
              <a:buChar char="⚫"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While the compiler translates the entire program in one go and then executes it. </a:t>
            </a:r>
            <a:endParaRPr/>
          </a:p>
        </p:txBody>
      </p:sp>
      <p:sp>
        <p:nvSpPr>
          <p:cNvPr id="176" name="Google Shape;176;p2"/>
          <p:cNvSpPr txBox="1">
            <a:spLocks noGrp="1"/>
          </p:cNvSpPr>
          <p:nvPr>
            <p:ph type="sldNum" sz="quarter" idx="12"/>
          </p:nvPr>
        </p:nvSpPr>
        <p:spPr>
          <a:xfrm>
            <a:off x="5885688" y="1026373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45700" tIns="45700" rIns="45700" bIns="45700" rtlCol="0" anchor="ctr" anchorCtr="0">
            <a:normAutofit/>
          </a:bodyPr>
          <a:lstStyle/>
          <a:p>
            <a:pPr algn="ctr"/>
            <a:fld id="{00000000-1234-1234-1234-123412341234}" type="slidenum">
              <a:rPr lang="en-US"/>
              <a:pPr algn="ctr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"/>
          <p:cNvSpPr txBox="1">
            <a:spLocks noGrp="1"/>
          </p:cNvSpPr>
          <p:nvPr>
            <p:ph type="title"/>
          </p:nvPr>
        </p:nvSpPr>
        <p:spPr>
          <a:xfrm>
            <a:off x="1825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b" anchorCtr="0">
            <a:normAutofit/>
          </a:bodyPr>
          <a:lstStyle/>
          <a:p>
            <a:pPr algn="ctr">
              <a:spcBef>
                <a:spcPts val="0"/>
              </a:spcBef>
              <a:buClr>
                <a:srgbClr val="7A9798"/>
              </a:buClr>
              <a:buSzPts val="3300"/>
            </a:pPr>
            <a:r>
              <a:rPr lang="en-US" b="1"/>
              <a:t>Compiler</a:t>
            </a:r>
            <a:endParaRPr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85" name="Google Shape;185;p3"/>
          <p:cNvSpPr txBox="1">
            <a:spLocks noGrp="1"/>
          </p:cNvSpPr>
          <p:nvPr>
            <p:ph idx="1"/>
          </p:nvPr>
        </p:nvSpPr>
        <p:spPr>
          <a:xfrm>
            <a:off x="2206752" y="1897822"/>
            <a:ext cx="7772400" cy="2743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 marL="274320" indent="-274320">
              <a:spcBef>
                <a:spcPts val="0"/>
              </a:spcBef>
              <a:buSzPts val="2040"/>
              <a:buChar char="⚫"/>
            </a:pPr>
            <a:r>
              <a:rPr lang="en-US" sz="2400">
                <a:latin typeface="Arimo"/>
                <a:ea typeface="Arimo"/>
                <a:cs typeface="Arimo"/>
                <a:sym typeface="Arimo"/>
              </a:rPr>
              <a:t>A compiler acts as a translator, </a:t>
            </a:r>
            <a:br>
              <a:rPr lang="en-US" sz="2400">
                <a:latin typeface="Arimo"/>
                <a:ea typeface="Arimo"/>
                <a:cs typeface="Arimo"/>
                <a:sym typeface="Arimo"/>
              </a:rPr>
            </a:br>
            <a:r>
              <a:rPr lang="en-US" sz="2400" u="sng">
                <a:solidFill>
                  <a:srgbClr val="00B050"/>
                </a:solidFill>
                <a:latin typeface="Arimo"/>
                <a:ea typeface="Arimo"/>
                <a:cs typeface="Arimo"/>
                <a:sym typeface="Arimo"/>
              </a:rPr>
              <a:t>transforming human-oriented programming </a:t>
            </a:r>
            <a:r>
              <a:rPr lang="en-US" sz="2400">
                <a:latin typeface="Arimo"/>
                <a:ea typeface="Arimo"/>
                <a:cs typeface="Arimo"/>
                <a:sym typeface="Arimo"/>
              </a:rPr>
              <a:t>languages </a:t>
            </a:r>
            <a:br>
              <a:rPr lang="en-US" sz="2400">
                <a:latin typeface="Arimo"/>
                <a:ea typeface="Arimo"/>
                <a:cs typeface="Arimo"/>
                <a:sym typeface="Arimo"/>
              </a:rPr>
            </a:br>
            <a:r>
              <a:rPr lang="en-US" sz="2400">
                <a:latin typeface="Arimo"/>
                <a:ea typeface="Arimo"/>
                <a:cs typeface="Arimo"/>
                <a:sym typeface="Arimo"/>
              </a:rPr>
              <a:t>into </a:t>
            </a:r>
            <a:r>
              <a:rPr lang="en-US" sz="2400" u="sng">
                <a:solidFill>
                  <a:srgbClr val="00B050"/>
                </a:solidFill>
                <a:latin typeface="Arimo"/>
                <a:ea typeface="Arimo"/>
                <a:cs typeface="Arimo"/>
                <a:sym typeface="Arimo"/>
              </a:rPr>
              <a:t>computer-oriented machine languages</a:t>
            </a:r>
            <a:r>
              <a:rPr lang="en-US" sz="2400">
                <a:latin typeface="Arimo"/>
                <a:ea typeface="Arimo"/>
                <a:cs typeface="Arimo"/>
                <a:sym typeface="Arimo"/>
              </a:rPr>
              <a:t>.</a:t>
            </a:r>
            <a:endParaRPr sz="2400">
              <a:solidFill>
                <a:srgbClr val="C00000"/>
              </a:solidFill>
              <a:latin typeface="Arimo"/>
              <a:ea typeface="Arimo"/>
              <a:cs typeface="Arimo"/>
              <a:sym typeface="Arimo"/>
            </a:endParaRPr>
          </a:p>
          <a:p>
            <a:pPr marL="273050" lvl="1" indent="-273050">
              <a:spcBef>
                <a:spcPts val="600"/>
              </a:spcBef>
              <a:buClr>
                <a:schemeClr val="accent1"/>
              </a:buClr>
              <a:buSzPts val="1680"/>
              <a:buChar char="⚪"/>
            </a:pPr>
            <a:r>
              <a:rPr lang="en-US">
                <a:solidFill>
                  <a:srgbClr val="C00000"/>
                </a:solidFill>
                <a:latin typeface="Arimo"/>
                <a:ea typeface="Arimo"/>
                <a:cs typeface="Arimo"/>
                <a:sym typeface="Arimo"/>
              </a:rPr>
              <a:t>Ignore </a:t>
            </a:r>
            <a:r>
              <a:rPr lang="en-US" u="sng">
                <a:solidFill>
                  <a:srgbClr val="C00000"/>
                </a:solidFill>
                <a:latin typeface="Arimo"/>
                <a:ea typeface="Arimo"/>
                <a:cs typeface="Arimo"/>
                <a:sym typeface="Arimo"/>
              </a:rPr>
              <a:t>machine-dependen</a:t>
            </a:r>
            <a:r>
              <a:rPr lang="en-US">
                <a:solidFill>
                  <a:srgbClr val="C00000"/>
                </a:solidFill>
                <a:latin typeface="Arimo"/>
                <a:ea typeface="Arimo"/>
                <a:cs typeface="Arimo"/>
                <a:sym typeface="Arimo"/>
              </a:rPr>
              <a:t>t details for programmer</a:t>
            </a:r>
            <a:endParaRPr/>
          </a:p>
        </p:txBody>
      </p:sp>
      <p:sp>
        <p:nvSpPr>
          <p:cNvPr id="184" name="Google Shape;184;p3"/>
          <p:cNvSpPr txBox="1">
            <a:spLocks noGrp="1"/>
          </p:cNvSpPr>
          <p:nvPr>
            <p:ph type="sldNum" sz="quarter" idx="12"/>
          </p:nvPr>
        </p:nvSpPr>
        <p:spPr>
          <a:xfrm>
            <a:off x="5885688" y="1026373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45700" tIns="45700" rIns="45700" bIns="45700" rtlCol="0" anchor="ctr" anchorCtr="0">
            <a:normAutofit/>
          </a:bodyPr>
          <a:lstStyle/>
          <a:p>
            <a:pPr algn="ctr"/>
            <a:fld id="{00000000-1234-1234-1234-123412341234}" type="slidenum">
              <a:rPr lang="en-US">
                <a:latin typeface="Arimo"/>
                <a:ea typeface="Arimo"/>
                <a:cs typeface="Arimo"/>
                <a:sym typeface="Arimo"/>
              </a:rPr>
              <a:pPr algn="ctr"/>
              <a:t>3</a:t>
            </a:fld>
            <a:endParaRPr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86" name="Google Shape;186;p3"/>
          <p:cNvSpPr txBox="1"/>
          <p:nvPr/>
        </p:nvSpPr>
        <p:spPr>
          <a:xfrm>
            <a:off x="2595563" y="4357689"/>
            <a:ext cx="2119312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Programming </a:t>
            </a:r>
            <a:endParaRPr/>
          </a:p>
          <a:p>
            <a:r>
              <a:rPr lang="en-US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Language</a:t>
            </a:r>
            <a:endParaRPr/>
          </a:p>
          <a:p>
            <a:r>
              <a:rPr lang="en-US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(</a:t>
            </a:r>
            <a:r>
              <a:rPr lang="en-US" b="1">
                <a:solidFill>
                  <a:srgbClr val="C00000"/>
                </a:solidFill>
                <a:latin typeface="Arimo"/>
                <a:ea typeface="Arimo"/>
                <a:cs typeface="Arimo"/>
                <a:sym typeface="Arimo"/>
              </a:rPr>
              <a:t>Source</a:t>
            </a:r>
            <a:r>
              <a:rPr lang="en-US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)</a:t>
            </a:r>
            <a:endParaRPr/>
          </a:p>
        </p:txBody>
      </p:sp>
      <p:cxnSp>
        <p:nvCxnSpPr>
          <p:cNvPr id="187" name="Google Shape;187;p3"/>
          <p:cNvCxnSpPr/>
          <p:nvPr/>
        </p:nvCxnSpPr>
        <p:spPr>
          <a:xfrm>
            <a:off x="4440238" y="4926013"/>
            <a:ext cx="990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88" name="Google Shape;188;p3"/>
          <p:cNvSpPr/>
          <p:nvPr/>
        </p:nvSpPr>
        <p:spPr>
          <a:xfrm>
            <a:off x="5631005" y="4506913"/>
            <a:ext cx="1447800" cy="8382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Compiler</a:t>
            </a:r>
            <a:endParaRPr/>
          </a:p>
        </p:txBody>
      </p:sp>
      <p:cxnSp>
        <p:nvCxnSpPr>
          <p:cNvPr id="189" name="Google Shape;189;p3"/>
          <p:cNvCxnSpPr/>
          <p:nvPr/>
        </p:nvCxnSpPr>
        <p:spPr>
          <a:xfrm>
            <a:off x="7239000" y="4925184"/>
            <a:ext cx="990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90" name="Google Shape;190;p3"/>
          <p:cNvSpPr txBox="1"/>
          <p:nvPr/>
        </p:nvSpPr>
        <p:spPr>
          <a:xfrm>
            <a:off x="8631239" y="4468814"/>
            <a:ext cx="1557337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Machine</a:t>
            </a:r>
            <a:endParaRPr/>
          </a:p>
          <a:p>
            <a:r>
              <a:rPr lang="en-US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Language</a:t>
            </a:r>
            <a:endParaRPr/>
          </a:p>
          <a:p>
            <a:r>
              <a:rPr lang="en-US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(</a:t>
            </a:r>
            <a:r>
              <a:rPr lang="en-US" b="1">
                <a:solidFill>
                  <a:srgbClr val="C00000"/>
                </a:solidFill>
                <a:latin typeface="Arimo"/>
                <a:ea typeface="Arimo"/>
                <a:cs typeface="Arimo"/>
                <a:sym typeface="Arimo"/>
              </a:rPr>
              <a:t>Target</a:t>
            </a:r>
            <a:r>
              <a:rPr lang="en-US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)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4"/>
          <p:cNvSpPr txBox="1">
            <a:spLocks noGrp="1"/>
          </p:cNvSpPr>
          <p:nvPr>
            <p:ph type="title"/>
          </p:nvPr>
        </p:nvSpPr>
        <p:spPr>
          <a:xfrm>
            <a:off x="1825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b" anchorCtr="0">
            <a:normAutofit/>
          </a:bodyPr>
          <a:lstStyle/>
          <a:p>
            <a:pPr algn="ctr">
              <a:spcBef>
                <a:spcPts val="0"/>
              </a:spcBef>
              <a:buClr>
                <a:srgbClr val="7A9798"/>
              </a:buClr>
              <a:buSzPts val="3300"/>
            </a:pPr>
            <a:r>
              <a:rPr lang="en-US" b="1"/>
              <a:t>Compiler</a:t>
            </a:r>
            <a:endParaRPr/>
          </a:p>
        </p:txBody>
      </p:sp>
      <p:sp>
        <p:nvSpPr>
          <p:cNvPr id="196" name="Google Shape;196;p4"/>
          <p:cNvSpPr txBox="1">
            <a:spLocks noGrp="1"/>
          </p:cNvSpPr>
          <p:nvPr>
            <p:ph idx="1"/>
          </p:nvPr>
        </p:nvSpPr>
        <p:spPr>
          <a:xfrm>
            <a:off x="1825752" y="1845955"/>
            <a:ext cx="8503920" cy="457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 marL="274320" indent="-274347">
              <a:spcBef>
                <a:spcPts val="0"/>
              </a:spcBef>
              <a:buSzPct val="85000"/>
              <a:buChar char="⚫"/>
            </a:pPr>
            <a:r>
              <a:rPr lang="en-US" dirty="0">
                <a:latin typeface="Times New Roman"/>
                <a:ea typeface="Times New Roman"/>
                <a:cs typeface="Times New Roman"/>
                <a:sym typeface="Times New Roman"/>
              </a:rPr>
              <a:t>It is believed that the first compiler was written by Grace Hopper, in 1952, for the A-0 programming language.</a:t>
            </a:r>
            <a:endParaRPr dirty="0"/>
          </a:p>
          <a:p>
            <a:pPr marL="274320" indent="-274347">
              <a:spcBef>
                <a:spcPts val="499"/>
              </a:spcBef>
              <a:buSzPct val="85000"/>
              <a:buChar char="⚫"/>
            </a:pPr>
            <a:r>
              <a:rPr lang="en-US" dirty="0">
                <a:latin typeface="Times New Roman"/>
                <a:ea typeface="Times New Roman"/>
                <a:cs typeface="Times New Roman"/>
                <a:sym typeface="Times New Roman"/>
              </a:rPr>
              <a:t>The FORTRAN team at IBM  introduced the first complete compiler in 1957.</a:t>
            </a:r>
            <a:endParaRPr dirty="0"/>
          </a:p>
          <a:p>
            <a:pPr marL="274320" indent="-274347">
              <a:spcBef>
                <a:spcPts val="499"/>
              </a:spcBef>
              <a:buSzPct val="85000"/>
              <a:buChar char="⚫"/>
            </a:pPr>
            <a:r>
              <a:rPr lang="en-US" dirty="0">
                <a:latin typeface="Times New Roman"/>
                <a:ea typeface="Times New Roman"/>
                <a:cs typeface="Times New Roman"/>
                <a:sym typeface="Times New Roman"/>
              </a:rPr>
              <a:t>Early compilers were written in assembly language. The first </a:t>
            </a:r>
            <a:r>
              <a:rPr lang="en-US" b="1" i="1" dirty="0">
                <a:latin typeface="Times New Roman"/>
                <a:ea typeface="Times New Roman"/>
                <a:cs typeface="Times New Roman"/>
                <a:sym typeface="Times New Roman"/>
              </a:rPr>
              <a:t>self-hosting</a:t>
            </a:r>
            <a:r>
              <a:rPr lang="en-US" dirty="0">
                <a:latin typeface="Times New Roman"/>
                <a:ea typeface="Times New Roman"/>
                <a:cs typeface="Times New Roman"/>
                <a:sym typeface="Times New Roman"/>
              </a:rPr>
              <a:t> compiler — </a:t>
            </a:r>
            <a:endParaRPr dirty="0"/>
          </a:p>
          <a:p>
            <a:pPr marL="548640" lvl="1" indent="-274320">
              <a:spcBef>
                <a:spcPts val="407"/>
              </a:spcBef>
              <a:buSzPct val="70000"/>
              <a:buChar char="⚪"/>
            </a:pPr>
            <a:r>
              <a:rPr lang="en-US" dirty="0">
                <a:latin typeface="Times New Roman"/>
                <a:ea typeface="Times New Roman"/>
                <a:cs typeface="Times New Roman"/>
                <a:sym typeface="Times New Roman"/>
              </a:rPr>
              <a:t>capable of compiling its own source code in a high-level language — was created in 1962 for Lisp at MIT. </a:t>
            </a:r>
            <a:endParaRPr dirty="0"/>
          </a:p>
          <a:p>
            <a:pPr marL="274320" indent="-274347">
              <a:spcBef>
                <a:spcPts val="499"/>
              </a:spcBef>
              <a:buSzPct val="85000"/>
              <a:buChar char="⚫"/>
            </a:pPr>
            <a:r>
              <a:rPr lang="en-US" dirty="0">
                <a:latin typeface="Times New Roman"/>
                <a:ea typeface="Times New Roman"/>
                <a:cs typeface="Times New Roman"/>
                <a:sym typeface="Times New Roman"/>
              </a:rPr>
              <a:t>Building a self-hosting compiler is a </a:t>
            </a:r>
            <a:r>
              <a:rPr lang="en-US" b="1" i="1" dirty="0">
                <a:latin typeface="Times New Roman"/>
                <a:ea typeface="Times New Roman"/>
                <a:cs typeface="Times New Roman"/>
                <a:sym typeface="Times New Roman"/>
              </a:rPr>
              <a:t>bootstrapping problem</a:t>
            </a:r>
            <a:r>
              <a:rPr lang="en-US" dirty="0">
                <a:latin typeface="Times New Roman"/>
                <a:ea typeface="Times New Roman"/>
                <a:cs typeface="Times New Roman"/>
                <a:sym typeface="Times New Roman"/>
              </a:rPr>
              <a:t>—</a:t>
            </a:r>
            <a:endParaRPr dirty="0"/>
          </a:p>
          <a:p>
            <a:pPr marL="548640" lvl="1" indent="-274320">
              <a:spcBef>
                <a:spcPts val="407"/>
              </a:spcBef>
              <a:buSzPct val="70000"/>
              <a:buChar char="⚪"/>
            </a:pPr>
            <a:r>
              <a:rPr lang="en-US" dirty="0">
                <a:latin typeface="Times New Roman"/>
                <a:ea typeface="Times New Roman"/>
                <a:cs typeface="Times New Roman"/>
                <a:sym typeface="Times New Roman"/>
              </a:rPr>
              <a:t>the first such compiler for a language must be compiled either by hand or by a compiler written in a different language, or compiled by running the compiler in an interpreter.</a:t>
            </a:r>
            <a:endParaRPr dirty="0"/>
          </a:p>
          <a:p>
            <a:pPr marL="274320" indent="-139544">
              <a:spcBef>
                <a:spcPts val="499"/>
              </a:spcBef>
              <a:buSzPct val="85000"/>
              <a:buNone/>
            </a:pP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8" name="Google Shape;198;p4"/>
          <p:cNvSpPr txBox="1">
            <a:spLocks noGrp="1"/>
          </p:cNvSpPr>
          <p:nvPr>
            <p:ph type="sldNum" sz="quarter" idx="12"/>
          </p:nvPr>
        </p:nvSpPr>
        <p:spPr>
          <a:xfrm>
            <a:off x="5885688" y="1026373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45700" tIns="45700" rIns="45700" bIns="45700" rtlCol="0" anchor="ctr" anchorCtr="0">
            <a:normAutofit/>
          </a:bodyPr>
          <a:lstStyle/>
          <a:p>
            <a:pPr algn="ctr"/>
            <a:fld id="{00000000-1234-1234-1234-123412341234}" type="slidenum">
              <a:rPr lang="en-US"/>
              <a:pPr algn="ctr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5"/>
          <p:cNvSpPr txBox="1">
            <a:spLocks noGrp="1"/>
          </p:cNvSpPr>
          <p:nvPr>
            <p:ph type="sldNum" sz="quarter" idx="12"/>
          </p:nvPr>
        </p:nvSpPr>
        <p:spPr>
          <a:xfrm>
            <a:off x="5791200" y="6324600"/>
            <a:ext cx="609600" cy="44132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45700" tIns="45700" rIns="45700" bIns="45700" rtlCol="0" anchor="ctr" anchorCtr="0">
            <a:normAutofit/>
          </a:bodyPr>
          <a:lstStyle/>
          <a:p>
            <a:pPr algn="ctr"/>
            <a:fld id="{00000000-1234-1234-1234-123412341234}" type="slidenum">
              <a:rPr lang="en-US"/>
              <a:pPr algn="ctr"/>
              <a:t>5</a:t>
            </a:fld>
            <a:endParaRPr/>
          </a:p>
        </p:txBody>
      </p:sp>
      <p:sp>
        <p:nvSpPr>
          <p:cNvPr id="204" name="Google Shape;204;p5"/>
          <p:cNvSpPr txBox="1">
            <a:spLocks noGrp="1"/>
          </p:cNvSpPr>
          <p:nvPr>
            <p:ph type="ctrTitle" idx="4294967295"/>
          </p:nvPr>
        </p:nvSpPr>
        <p:spPr>
          <a:xfrm>
            <a:off x="0" y="457200"/>
            <a:ext cx="7772400" cy="609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 algn="ctr">
              <a:spcBef>
                <a:spcPts val="0"/>
              </a:spcBef>
              <a:buClr>
                <a:srgbClr val="7A9798"/>
              </a:buClr>
              <a:buSzPts val="3200"/>
            </a:pPr>
            <a:r>
              <a:rPr lang="en-US" sz="3200" b="1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rPr>
              <a:t>Why Do We Study Compilers?</a:t>
            </a:r>
            <a:endParaRPr/>
          </a:p>
        </p:txBody>
      </p:sp>
      <p:sp>
        <p:nvSpPr>
          <p:cNvPr id="205" name="Google Shape;205;p5"/>
          <p:cNvSpPr txBox="1"/>
          <p:nvPr/>
        </p:nvSpPr>
        <p:spPr>
          <a:xfrm>
            <a:off x="1981200" y="1676400"/>
            <a:ext cx="8229600" cy="304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indent="-152400">
              <a:buClr>
                <a:schemeClr val="dk1"/>
              </a:buClr>
              <a:buSzPts val="2400"/>
              <a:buFont typeface="Times New Roman"/>
              <a:buChar char="•"/>
            </a:pPr>
            <a:r>
              <a:rPr lang="en-US" sz="2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To design a translator </a:t>
            </a:r>
            <a:endParaRPr dirty="0"/>
          </a:p>
          <a:p>
            <a:pPr indent="-152400">
              <a:buClr>
                <a:schemeClr val="dk1"/>
              </a:buClr>
              <a:buSzPts val="2400"/>
              <a:buFont typeface="Times New Roman"/>
              <a:buChar char="•"/>
            </a:pPr>
            <a:r>
              <a:rPr lang="en-US" sz="2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Influences on programming language design</a:t>
            </a:r>
            <a:endParaRPr dirty="0"/>
          </a:p>
          <a:p>
            <a:r>
              <a:rPr lang="en-US" sz="2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• Influences on computer design</a:t>
            </a:r>
            <a:endParaRPr dirty="0"/>
          </a:p>
          <a:p>
            <a:r>
              <a:rPr lang="en-US" sz="2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• Compiling techniques are useful for software development</a:t>
            </a:r>
            <a:endParaRPr dirty="0"/>
          </a:p>
          <a:p>
            <a:pPr lvl="1"/>
            <a:r>
              <a:rPr lang="en-US" sz="2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─ Parsing techniques are often used </a:t>
            </a:r>
            <a:endParaRPr dirty="0"/>
          </a:p>
          <a:p>
            <a:pPr lvl="1"/>
            <a:r>
              <a:rPr lang="en-US" sz="2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─ Learn practical data structures and algorithms</a:t>
            </a:r>
            <a:endParaRPr dirty="0"/>
          </a:p>
          <a:p>
            <a:pPr lvl="1"/>
            <a:r>
              <a:rPr lang="en-US" sz="2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─ Basis for many tools such as text formatters, structure editors, design verification tools,…</a:t>
            </a:r>
            <a:endParaRPr dirty="0"/>
          </a:p>
        </p:txBody>
      </p:sp>
      <p:sp>
        <p:nvSpPr>
          <p:cNvPr id="206" name="Google Shape;206;p5"/>
          <p:cNvSpPr/>
          <p:nvPr/>
        </p:nvSpPr>
        <p:spPr>
          <a:xfrm>
            <a:off x="1905000" y="4876801"/>
            <a:ext cx="8534400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spAutoFit/>
          </a:bodyPr>
          <a:lstStyle/>
          <a:p>
            <a:pPr lvl="1"/>
            <a:r>
              <a:rPr lang="en-US" sz="2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Writing a compiler requires an understanding of almost all important CS subfields</a:t>
            </a:r>
            <a:endParaRPr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6"/>
          <p:cNvSpPr txBox="1">
            <a:spLocks noGrp="1"/>
          </p:cNvSpPr>
          <p:nvPr>
            <p:ph type="title"/>
          </p:nvPr>
        </p:nvSpPr>
        <p:spPr>
          <a:xfrm>
            <a:off x="1825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b" anchorCtr="0">
            <a:normAutofit/>
          </a:bodyPr>
          <a:lstStyle/>
          <a:p>
            <a:pPr algn="ctr">
              <a:spcBef>
                <a:spcPts val="0"/>
              </a:spcBef>
              <a:buClr>
                <a:srgbClr val="7A9798"/>
              </a:buClr>
              <a:buSzPts val="3600"/>
            </a:pPr>
            <a:r>
              <a:rPr lang="en-US" sz="3600" b="1"/>
              <a:t>Learning outcome as a whole</a:t>
            </a:r>
            <a:endParaRPr/>
          </a:p>
        </p:txBody>
      </p:sp>
      <p:sp>
        <p:nvSpPr>
          <p:cNvPr id="215" name="Google Shape;215;p6"/>
          <p:cNvSpPr txBox="1">
            <a:spLocks noGrp="1"/>
          </p:cNvSpPr>
          <p:nvPr>
            <p:ph idx="1"/>
          </p:nvPr>
        </p:nvSpPr>
        <p:spPr>
          <a:xfrm>
            <a:off x="1825752" y="1921903"/>
            <a:ext cx="8503920" cy="266395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 lnSpcReduction="10000"/>
          </a:bodyPr>
          <a:lstStyle/>
          <a:p>
            <a:pPr marL="659130" indent="-533400">
              <a:lnSpc>
                <a:spcPct val="80000"/>
              </a:lnSpc>
              <a:spcBef>
                <a:spcPts val="0"/>
              </a:spcBef>
              <a:buSzPts val="1700"/>
              <a:buFont typeface="Courier New"/>
              <a:buChar char="o"/>
            </a:pPr>
            <a:r>
              <a:rPr lang="en-US" sz="2000" dirty="0">
                <a:latin typeface="Times New Roman"/>
                <a:ea typeface="Times New Roman"/>
                <a:cs typeface="Times New Roman"/>
                <a:sym typeface="Times New Roman"/>
              </a:rPr>
              <a:t>A great </a:t>
            </a:r>
            <a:r>
              <a:rPr lang="en-US" sz="2000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chance</a:t>
            </a:r>
            <a:r>
              <a:rPr lang="en-US" sz="2000" dirty="0">
                <a:latin typeface="Times New Roman"/>
                <a:ea typeface="Times New Roman"/>
                <a:cs typeface="Times New Roman"/>
                <a:sym typeface="Times New Roman"/>
              </a:rPr>
              <a:t> to "concretize" your knowledge of </a:t>
            </a:r>
            <a:r>
              <a:rPr lang="en-US" sz="2000" b="1" dirty="0">
                <a:latin typeface="Times New Roman"/>
                <a:ea typeface="Times New Roman"/>
                <a:cs typeface="Times New Roman"/>
                <a:sym typeface="Times New Roman"/>
              </a:rPr>
              <a:t>Data Structures and Algorithms </a:t>
            </a:r>
            <a:r>
              <a:rPr lang="en-US" sz="2000" dirty="0">
                <a:latin typeface="Times New Roman"/>
                <a:ea typeface="Times New Roman"/>
                <a:cs typeface="Times New Roman"/>
                <a:sym typeface="Times New Roman"/>
              </a:rPr>
              <a:t>and it teaches you to apply those concepts in nontrivial scenarios. </a:t>
            </a:r>
            <a:endParaRPr dirty="0"/>
          </a:p>
          <a:p>
            <a:pPr marL="659130" indent="-533400">
              <a:lnSpc>
                <a:spcPct val="80000"/>
              </a:lnSpc>
              <a:spcBef>
                <a:spcPts val="400"/>
              </a:spcBef>
              <a:buSzPts val="1700"/>
              <a:buFont typeface="Courier New"/>
              <a:buChar char="o"/>
            </a:pPr>
            <a:r>
              <a:rPr lang="en-US" sz="2000" dirty="0">
                <a:latin typeface="Times New Roman"/>
                <a:ea typeface="Times New Roman"/>
                <a:cs typeface="Times New Roman"/>
                <a:sym typeface="Times New Roman"/>
              </a:rPr>
              <a:t>It helps you to develop skills which have so much application in other areas like </a:t>
            </a:r>
            <a:endParaRPr dirty="0"/>
          </a:p>
          <a:p>
            <a:pPr marL="933450" lvl="1" indent="-533400">
              <a:lnSpc>
                <a:spcPct val="80000"/>
              </a:lnSpc>
              <a:spcBef>
                <a:spcPts val="360"/>
              </a:spcBef>
              <a:buSzPts val="1260"/>
              <a:buFont typeface="Courier New"/>
              <a:buChar char="o"/>
            </a:pPr>
            <a:r>
              <a:rPr lang="en-US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Text and language processing; </a:t>
            </a:r>
            <a:endParaRPr dirty="0"/>
          </a:p>
          <a:p>
            <a:pPr marL="933450" lvl="1" indent="-533400">
              <a:lnSpc>
                <a:spcPct val="80000"/>
              </a:lnSpc>
              <a:spcBef>
                <a:spcPts val="360"/>
              </a:spcBef>
              <a:buSzPts val="1260"/>
              <a:buFont typeface="Courier New"/>
              <a:buChar char="o"/>
            </a:pP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Specially translate one form to another</a:t>
            </a:r>
            <a:endParaRPr sz="18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33450" lvl="1" indent="-533400">
              <a:lnSpc>
                <a:spcPct val="80000"/>
              </a:lnSpc>
              <a:spcBef>
                <a:spcPts val="360"/>
              </a:spcBef>
              <a:buSzPts val="1260"/>
              <a:buFont typeface="Courier New"/>
              <a:buChar char="o"/>
            </a:pPr>
            <a:r>
              <a:rPr lang="en-US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Getting an insight into how your own programs can be optimized; </a:t>
            </a:r>
            <a:endParaRPr dirty="0"/>
          </a:p>
          <a:p>
            <a:pPr marL="933450" lvl="1" indent="-533400">
              <a:lnSpc>
                <a:spcPct val="80000"/>
              </a:lnSpc>
              <a:spcBef>
                <a:spcPts val="360"/>
              </a:spcBef>
              <a:buSzPts val="1260"/>
              <a:buFont typeface="Courier New"/>
              <a:buChar char="o"/>
            </a:pPr>
            <a:r>
              <a:rPr lang="en-US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Getting new ideas about better computer architectures. </a:t>
            </a:r>
            <a:endParaRPr dirty="0"/>
          </a:p>
          <a:p>
            <a:pPr marL="274320" indent="-128587">
              <a:spcBef>
                <a:spcPts val="540"/>
              </a:spcBef>
              <a:buSzPts val="2295"/>
              <a:buNone/>
            </a:pP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7" name="Google Shape;217;p6"/>
          <p:cNvSpPr txBox="1">
            <a:spLocks noGrp="1"/>
          </p:cNvSpPr>
          <p:nvPr>
            <p:ph type="sldNum" sz="quarter" idx="12"/>
          </p:nvPr>
        </p:nvSpPr>
        <p:spPr>
          <a:xfrm>
            <a:off x="5885688" y="1026373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45700" tIns="45700" rIns="45700" bIns="45700" rtlCol="0" anchor="ctr" anchorCtr="0">
            <a:normAutofit/>
          </a:bodyPr>
          <a:lstStyle/>
          <a:p>
            <a:pPr algn="ctr"/>
            <a:fld id="{00000000-1234-1234-1234-123412341234}" type="slidenum">
              <a:rPr lang="en-US"/>
              <a:pPr algn="ctr"/>
              <a:t>6</a:t>
            </a:fld>
            <a:endParaRPr/>
          </a:p>
        </p:txBody>
      </p:sp>
      <p:sp>
        <p:nvSpPr>
          <p:cNvPr id="219" name="Google Shape;219;p6"/>
          <p:cNvSpPr/>
          <p:nvPr/>
        </p:nvSpPr>
        <p:spPr>
          <a:xfrm>
            <a:off x="2057400" y="4730497"/>
            <a:ext cx="8153400" cy="978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5729">
              <a:lnSpc>
                <a:spcPct val="80000"/>
              </a:lnSpc>
            </a:pPr>
            <a:r>
              <a:rPr lang="en-US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Even if you don't have to write a programming language ever in your life,  a </a:t>
            </a:r>
            <a:r>
              <a:rPr lang="en-US" sz="2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Compiler design </a:t>
            </a:r>
            <a:r>
              <a:rPr lang="en-US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course makes you a better programmer.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7"/>
          <p:cNvSpPr txBox="1">
            <a:spLocks noGrp="1"/>
          </p:cNvSpPr>
          <p:nvPr>
            <p:ph type="title"/>
          </p:nvPr>
        </p:nvSpPr>
        <p:spPr>
          <a:xfrm>
            <a:off x="1825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b" anchorCtr="0">
            <a:normAutofit/>
          </a:bodyPr>
          <a:lstStyle/>
          <a:p>
            <a:pPr algn="ctr">
              <a:spcBef>
                <a:spcPts val="0"/>
              </a:spcBef>
              <a:buClr>
                <a:srgbClr val="7A9798"/>
              </a:buClr>
              <a:buSzPts val="3200"/>
            </a:pPr>
            <a:r>
              <a:rPr lang="en-US" sz="3200" b="1"/>
              <a:t>Specific Learning outcome</a:t>
            </a:r>
            <a:endParaRPr/>
          </a:p>
        </p:txBody>
      </p:sp>
      <p:sp>
        <p:nvSpPr>
          <p:cNvPr id="228" name="Google Shape;228;p7"/>
          <p:cNvSpPr txBox="1">
            <a:spLocks noGrp="1"/>
          </p:cNvSpPr>
          <p:nvPr>
            <p:ph idx="1"/>
          </p:nvPr>
        </p:nvSpPr>
        <p:spPr>
          <a:xfrm>
            <a:off x="1825752" y="1786820"/>
            <a:ext cx="8503920" cy="426415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 marL="0" indent="0">
              <a:spcBef>
                <a:spcPts val="0"/>
              </a:spcBef>
              <a:buSzPct val="85000"/>
              <a:buNone/>
            </a:pPr>
            <a:r>
              <a:rPr lang="en-US" dirty="0"/>
              <a:t>On successful completion of the course students will be able to</a:t>
            </a:r>
            <a:endParaRPr dirty="0"/>
          </a:p>
          <a:p>
            <a:pPr marL="788670" lvl="1" indent="-514350">
              <a:spcBef>
                <a:spcPts val="407"/>
              </a:spcBef>
              <a:buSzPct val="70000"/>
              <a:buFont typeface="Georgia"/>
              <a:buAutoNum type="arabicPeriod"/>
            </a:pPr>
            <a:r>
              <a:rPr lang="en-US" dirty="0"/>
              <a:t>Organize the lexical, syntactic and semantic analysis into meaningful phases for a compiler to undertake language translation. </a:t>
            </a:r>
            <a:endParaRPr dirty="0"/>
          </a:p>
          <a:p>
            <a:pPr marL="788670" lvl="1" indent="-514350">
              <a:spcBef>
                <a:spcPts val="407"/>
              </a:spcBef>
              <a:buSzPct val="70000"/>
              <a:buFont typeface="Georgia"/>
              <a:buAutoNum type="arabicPeriod"/>
            </a:pPr>
            <a:r>
              <a:rPr lang="en-US" dirty="0"/>
              <a:t>Design syntax and semantic </a:t>
            </a:r>
            <a:r>
              <a:rPr lang="en-US" dirty="0" err="1"/>
              <a:t>analyser</a:t>
            </a:r>
            <a:r>
              <a:rPr lang="en-US" dirty="0"/>
              <a:t> to develop a scanner and parser using scanner and parser generator tools. 	</a:t>
            </a:r>
            <a:endParaRPr dirty="0"/>
          </a:p>
          <a:p>
            <a:pPr marL="788670" lvl="1" indent="-514350">
              <a:spcBef>
                <a:spcPts val="407"/>
              </a:spcBef>
              <a:buSzPct val="70000"/>
              <a:buFont typeface="Georgia"/>
              <a:buAutoNum type="arabicPeriod"/>
            </a:pPr>
            <a:r>
              <a:rPr lang="en-US" dirty="0"/>
              <a:t>Formulate parsing techniques for designing a compiler. </a:t>
            </a:r>
            <a:endParaRPr dirty="0"/>
          </a:p>
          <a:p>
            <a:pPr marL="788670" lvl="1" indent="-514350">
              <a:spcBef>
                <a:spcPts val="407"/>
              </a:spcBef>
              <a:buSzPct val="70000"/>
              <a:buFont typeface="Georgia"/>
              <a:buAutoNum type="arabicPeriod"/>
            </a:pPr>
            <a:r>
              <a:rPr lang="en-US" dirty="0"/>
              <a:t>Apply the techniques for intermediate code and machine code optimization. </a:t>
            </a:r>
            <a:endParaRPr dirty="0"/>
          </a:p>
          <a:p>
            <a:pPr marL="788670" lvl="1" indent="-514350">
              <a:spcBef>
                <a:spcPts val="407"/>
              </a:spcBef>
              <a:buSzPct val="70000"/>
              <a:buFont typeface="Georgia"/>
              <a:buAutoNum type="arabicPeriod"/>
            </a:pPr>
            <a:r>
              <a:rPr lang="en-US" dirty="0"/>
              <a:t>Explain the performance of a program in terms of speed and space using optimization techniques. </a:t>
            </a:r>
            <a:endParaRPr dirty="0"/>
          </a:p>
          <a:p>
            <a:pPr marL="788670" lvl="1" indent="-514350">
              <a:spcBef>
                <a:spcPts val="407"/>
              </a:spcBef>
              <a:buSzPct val="70000"/>
              <a:buFont typeface="Georgia"/>
              <a:buAutoNum type="arabicPeriod"/>
            </a:pPr>
            <a:r>
              <a:rPr lang="en-US" dirty="0"/>
              <a:t>Design and implement translator to convert a language from one form to another. </a:t>
            </a:r>
            <a:endParaRPr dirty="0"/>
          </a:p>
        </p:txBody>
      </p:sp>
      <p:sp>
        <p:nvSpPr>
          <p:cNvPr id="227" name="Google Shape;227;p7"/>
          <p:cNvSpPr txBox="1">
            <a:spLocks noGrp="1"/>
          </p:cNvSpPr>
          <p:nvPr>
            <p:ph type="sldNum" sz="quarter" idx="12"/>
          </p:nvPr>
        </p:nvSpPr>
        <p:spPr>
          <a:xfrm>
            <a:off x="5885688" y="1026373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45700" tIns="45700" rIns="45700" bIns="45700" rtlCol="0" anchor="ctr" anchorCtr="0">
            <a:normAutofit/>
          </a:bodyPr>
          <a:lstStyle/>
          <a:p>
            <a:pPr algn="ctr"/>
            <a:fld id="{00000000-1234-1234-1234-123412341234}" type="slidenum">
              <a:rPr lang="en-US"/>
              <a:pPr algn="ctr"/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8"/>
          <p:cNvSpPr txBox="1">
            <a:spLocks noGrp="1"/>
          </p:cNvSpPr>
          <p:nvPr>
            <p:ph type="title"/>
          </p:nvPr>
        </p:nvSpPr>
        <p:spPr>
          <a:xfrm>
            <a:off x="1825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b" anchorCtr="0">
            <a:normAutofit/>
          </a:bodyPr>
          <a:lstStyle/>
          <a:p>
            <a:pPr algn="ctr">
              <a:spcBef>
                <a:spcPts val="0"/>
              </a:spcBef>
              <a:buClr>
                <a:srgbClr val="7A9798"/>
              </a:buClr>
              <a:buSzPts val="3300"/>
            </a:pPr>
            <a:r>
              <a:rPr lang="en-US"/>
              <a:t>Phases of a Compiler</a:t>
            </a:r>
            <a:endParaRPr/>
          </a:p>
        </p:txBody>
      </p:sp>
      <p:sp>
        <p:nvSpPr>
          <p:cNvPr id="251" name="Google Shape;251;p8"/>
          <p:cNvSpPr txBox="1">
            <a:spLocks noGrp="1"/>
          </p:cNvSpPr>
          <p:nvPr>
            <p:ph type="sldNum" sz="quarter" idx="12"/>
          </p:nvPr>
        </p:nvSpPr>
        <p:spPr>
          <a:xfrm>
            <a:off x="5885688" y="1026373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45700" tIns="45700" rIns="45700" bIns="45700" rtlCol="0" anchor="ctr" anchorCtr="0">
            <a:normAutofit/>
          </a:bodyPr>
          <a:lstStyle/>
          <a:p>
            <a:pPr algn="ctr"/>
            <a:fld id="{00000000-1234-1234-1234-123412341234}" type="slidenum">
              <a:rPr lang="en-US"/>
              <a:pPr algn="ctr"/>
              <a:t>8</a:t>
            </a:fld>
            <a:endParaRPr/>
          </a:p>
        </p:txBody>
      </p:sp>
      <p:sp>
        <p:nvSpPr>
          <p:cNvPr id="234" name="Google Shape;234;p8"/>
          <p:cNvSpPr txBox="1"/>
          <p:nvPr/>
        </p:nvSpPr>
        <p:spPr>
          <a:xfrm>
            <a:off x="4876801" y="1371601"/>
            <a:ext cx="2138363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Source program</a:t>
            </a:r>
            <a:endParaRPr/>
          </a:p>
        </p:txBody>
      </p:sp>
      <p:sp>
        <p:nvSpPr>
          <p:cNvPr id="235" name="Google Shape;235;p8"/>
          <p:cNvSpPr txBox="1"/>
          <p:nvPr/>
        </p:nvSpPr>
        <p:spPr>
          <a:xfrm>
            <a:off x="4800600" y="2057401"/>
            <a:ext cx="2211388" cy="36929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Lexical analyzer</a:t>
            </a:r>
            <a:endParaRPr/>
          </a:p>
        </p:txBody>
      </p:sp>
      <p:sp>
        <p:nvSpPr>
          <p:cNvPr id="236" name="Google Shape;236;p8"/>
          <p:cNvSpPr txBox="1"/>
          <p:nvPr/>
        </p:nvSpPr>
        <p:spPr>
          <a:xfrm>
            <a:off x="4800600" y="2743201"/>
            <a:ext cx="2146300" cy="36929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Syntax analyzer</a:t>
            </a:r>
            <a:endParaRPr/>
          </a:p>
        </p:txBody>
      </p:sp>
      <p:sp>
        <p:nvSpPr>
          <p:cNvPr id="237" name="Google Shape;237;p8"/>
          <p:cNvSpPr txBox="1"/>
          <p:nvPr/>
        </p:nvSpPr>
        <p:spPr>
          <a:xfrm>
            <a:off x="4724400" y="3429001"/>
            <a:ext cx="2432050" cy="36929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Semantic analyzer</a:t>
            </a:r>
            <a:endParaRPr/>
          </a:p>
        </p:txBody>
      </p:sp>
      <p:sp>
        <p:nvSpPr>
          <p:cNvPr id="238" name="Google Shape;238;p8"/>
          <p:cNvSpPr txBox="1"/>
          <p:nvPr/>
        </p:nvSpPr>
        <p:spPr>
          <a:xfrm>
            <a:off x="4191000" y="4114801"/>
            <a:ext cx="3606800" cy="36929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Intermediate code generator</a:t>
            </a:r>
            <a:endParaRPr/>
          </a:p>
        </p:txBody>
      </p:sp>
      <p:sp>
        <p:nvSpPr>
          <p:cNvPr id="239" name="Google Shape;239;p8"/>
          <p:cNvSpPr txBox="1"/>
          <p:nvPr/>
        </p:nvSpPr>
        <p:spPr>
          <a:xfrm>
            <a:off x="4876800" y="4876801"/>
            <a:ext cx="2078038" cy="36929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Code optimizer</a:t>
            </a:r>
            <a:endParaRPr/>
          </a:p>
        </p:txBody>
      </p:sp>
      <p:sp>
        <p:nvSpPr>
          <p:cNvPr id="240" name="Google Shape;240;p8"/>
          <p:cNvSpPr txBox="1"/>
          <p:nvPr/>
        </p:nvSpPr>
        <p:spPr>
          <a:xfrm>
            <a:off x="4876801" y="5562601"/>
            <a:ext cx="2062163" cy="36929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Code generator</a:t>
            </a:r>
            <a:endParaRPr/>
          </a:p>
        </p:txBody>
      </p:sp>
      <p:sp>
        <p:nvSpPr>
          <p:cNvPr id="241" name="Google Shape;241;p8"/>
          <p:cNvSpPr txBox="1"/>
          <p:nvPr/>
        </p:nvSpPr>
        <p:spPr>
          <a:xfrm>
            <a:off x="1981201" y="3581400"/>
            <a:ext cx="1808163" cy="64629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Symbol table</a:t>
            </a:r>
            <a:endParaRPr/>
          </a:p>
          <a:p>
            <a:r>
              <a:rPr lang="en-US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manager</a:t>
            </a:r>
            <a:endParaRPr/>
          </a:p>
        </p:txBody>
      </p:sp>
      <p:sp>
        <p:nvSpPr>
          <p:cNvPr id="242" name="Google Shape;242;p8"/>
          <p:cNvSpPr txBox="1"/>
          <p:nvPr/>
        </p:nvSpPr>
        <p:spPr>
          <a:xfrm>
            <a:off x="8382001" y="3733801"/>
            <a:ext cx="1825625" cy="36929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Error handler</a:t>
            </a:r>
            <a:endParaRPr/>
          </a:p>
        </p:txBody>
      </p:sp>
      <p:cxnSp>
        <p:nvCxnSpPr>
          <p:cNvPr id="243" name="Google Shape;243;p8"/>
          <p:cNvCxnSpPr/>
          <p:nvPr/>
        </p:nvCxnSpPr>
        <p:spPr>
          <a:xfrm>
            <a:off x="5867400" y="1828800"/>
            <a:ext cx="0" cy="152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44" name="Google Shape;244;p8"/>
          <p:cNvCxnSpPr/>
          <p:nvPr/>
        </p:nvCxnSpPr>
        <p:spPr>
          <a:xfrm>
            <a:off x="5867400" y="2514600"/>
            <a:ext cx="0" cy="228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45" name="Google Shape;245;p8"/>
          <p:cNvCxnSpPr/>
          <p:nvPr/>
        </p:nvCxnSpPr>
        <p:spPr>
          <a:xfrm>
            <a:off x="5867400" y="3200400"/>
            <a:ext cx="0" cy="228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46" name="Google Shape;246;p8"/>
          <p:cNvCxnSpPr/>
          <p:nvPr/>
        </p:nvCxnSpPr>
        <p:spPr>
          <a:xfrm>
            <a:off x="5867400" y="3962400"/>
            <a:ext cx="0" cy="152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47" name="Google Shape;247;p8"/>
          <p:cNvCxnSpPr/>
          <p:nvPr/>
        </p:nvCxnSpPr>
        <p:spPr>
          <a:xfrm>
            <a:off x="5867400" y="4572000"/>
            <a:ext cx="0" cy="304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48" name="Google Shape;248;p8"/>
          <p:cNvCxnSpPr/>
          <p:nvPr/>
        </p:nvCxnSpPr>
        <p:spPr>
          <a:xfrm>
            <a:off x="5791200" y="5346600"/>
            <a:ext cx="0" cy="216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49" name="Google Shape;249;p8"/>
          <p:cNvSpPr txBox="1"/>
          <p:nvPr/>
        </p:nvSpPr>
        <p:spPr>
          <a:xfrm>
            <a:off x="4876800" y="6096000"/>
            <a:ext cx="197297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Target program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9"/>
          <p:cNvSpPr txBox="1">
            <a:spLocks noGrp="1"/>
          </p:cNvSpPr>
          <p:nvPr>
            <p:ph type="title"/>
          </p:nvPr>
        </p:nvSpPr>
        <p:spPr>
          <a:xfrm>
            <a:off x="1825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/>
          <a:p>
            <a:pPr algn="ctr">
              <a:spcBef>
                <a:spcPts val="0"/>
              </a:spcBef>
              <a:buClr>
                <a:srgbClr val="7A9798"/>
              </a:buClr>
              <a:buSzPts val="3000"/>
            </a:pPr>
            <a:r>
              <a:rPr lang="en-US" sz="3000"/>
              <a:t>Summary : Compiler Design </a:t>
            </a:r>
            <a:endParaRPr sz="3000"/>
          </a:p>
        </p:txBody>
      </p:sp>
      <p:sp>
        <p:nvSpPr>
          <p:cNvPr id="259" name="Google Shape;259;p9"/>
          <p:cNvSpPr txBox="1">
            <a:spLocks noGrp="1"/>
          </p:cNvSpPr>
          <p:nvPr>
            <p:ph idx="1"/>
          </p:nvPr>
        </p:nvSpPr>
        <p:spPr>
          <a:xfrm>
            <a:off x="1756926" y="1831848"/>
            <a:ext cx="8503920" cy="457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 marL="533400" indent="-533400">
              <a:lnSpc>
                <a:spcPct val="80000"/>
              </a:lnSpc>
              <a:spcBef>
                <a:spcPts val="0"/>
              </a:spcBef>
              <a:buSzPts val="2040"/>
              <a:buFont typeface="Noto Sans Symbols"/>
              <a:buChar char="❑"/>
            </a:pPr>
            <a:r>
              <a:rPr lang="en-US" sz="2400" b="1" dirty="0">
                <a:latin typeface="Times New Roman"/>
                <a:ea typeface="Times New Roman"/>
                <a:cs typeface="Times New Roman"/>
                <a:sym typeface="Times New Roman"/>
              </a:rPr>
              <a:t>Lexical analysis – </a:t>
            </a:r>
            <a:endParaRPr dirty="0"/>
          </a:p>
          <a:p>
            <a:pPr marL="807720" lvl="1" indent="-533400">
              <a:lnSpc>
                <a:spcPct val="80000"/>
              </a:lnSpc>
              <a:spcBef>
                <a:spcPts val="480"/>
              </a:spcBef>
              <a:buSzPts val="1680"/>
              <a:buFont typeface="Noto Sans Symbols"/>
              <a:buChar char="❑"/>
            </a:pPr>
            <a:r>
              <a:rPr lang="en-US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You will get good  hands on experience with </a:t>
            </a:r>
            <a:r>
              <a:rPr lang="en-US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Regular Expressions  and will be important </a:t>
            </a:r>
            <a:r>
              <a:rPr lang="en-US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when you deal with </a:t>
            </a:r>
            <a:endParaRPr dirty="0"/>
          </a:p>
          <a:p>
            <a:pPr marL="1082040" lvl="2" indent="-533399">
              <a:lnSpc>
                <a:spcPct val="80000"/>
              </a:lnSpc>
              <a:spcBef>
                <a:spcPts val="400"/>
              </a:spcBef>
              <a:buSzPts val="1500"/>
              <a:buFont typeface="Noto Sans Symbols"/>
              <a:buChar char="❑"/>
            </a:pPr>
            <a:r>
              <a:rPr lang="en-US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big text files; </a:t>
            </a:r>
            <a:endParaRPr dirty="0"/>
          </a:p>
          <a:p>
            <a:pPr marL="1082040" lvl="2" indent="-533399">
              <a:lnSpc>
                <a:spcPct val="80000"/>
              </a:lnSpc>
              <a:spcBef>
                <a:spcPts val="400"/>
              </a:spcBef>
              <a:buSzPts val="1500"/>
              <a:buFont typeface="Noto Sans Symbols"/>
              <a:buChar char="❑"/>
            </a:pPr>
            <a:r>
              <a:rPr lang="en-US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automating routine text processing tasks. </a:t>
            </a:r>
            <a:endParaRPr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33400" indent="-533400">
              <a:lnSpc>
                <a:spcPct val="80000"/>
              </a:lnSpc>
              <a:spcBef>
                <a:spcPts val="480"/>
              </a:spcBef>
              <a:buSzPts val="2040"/>
              <a:buFont typeface="Noto Sans Symbols"/>
              <a:buChar char="❑"/>
            </a:pPr>
            <a:r>
              <a:rPr lang="en-US" sz="2400" b="1" dirty="0">
                <a:latin typeface="Times New Roman"/>
                <a:ea typeface="Times New Roman"/>
                <a:cs typeface="Times New Roman"/>
                <a:sym typeface="Times New Roman"/>
              </a:rPr>
              <a:t>Syntax Analyzer- </a:t>
            </a:r>
            <a:endParaRPr dirty="0"/>
          </a:p>
          <a:p>
            <a:pPr marL="807720" lvl="1" indent="-533400">
              <a:lnSpc>
                <a:spcPct val="80000"/>
              </a:lnSpc>
              <a:spcBef>
                <a:spcPts val="520"/>
              </a:spcBef>
              <a:buSzPts val="1820"/>
              <a:buFont typeface="Noto Sans Symbols"/>
              <a:buChar char="❑"/>
            </a:pPr>
            <a:r>
              <a:rPr lang="en-US" sz="2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you're going to learn the most basic parsing algorithms </a:t>
            </a:r>
            <a:endParaRPr dirty="0"/>
          </a:p>
          <a:p>
            <a:pPr marL="807720" lvl="1" indent="-533400">
              <a:lnSpc>
                <a:spcPct val="80000"/>
              </a:lnSpc>
              <a:spcBef>
                <a:spcPts val="520"/>
              </a:spcBef>
              <a:buSzPts val="1820"/>
              <a:buFont typeface="Noto Sans Symbols"/>
              <a:buChar char="❑"/>
            </a:pPr>
            <a:r>
              <a:rPr lang="en-US" sz="2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Parsing is important in</a:t>
            </a:r>
            <a:endParaRPr dirty="0"/>
          </a:p>
          <a:p>
            <a:pPr marL="1082040" lvl="2" indent="-533399">
              <a:lnSpc>
                <a:spcPct val="80000"/>
              </a:lnSpc>
              <a:spcBef>
                <a:spcPts val="480"/>
              </a:spcBef>
              <a:buSzPts val="1800"/>
              <a:buFont typeface="Noto Sans Symbols"/>
              <a:buChar char="❑"/>
            </a:pPr>
            <a:r>
              <a:rPr lang="en-US" sz="2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text and language processing tasks</a:t>
            </a:r>
            <a:r>
              <a:rPr lang="en-US" sz="2400" dirty="0">
                <a:latin typeface="Times New Roman"/>
                <a:ea typeface="Times New Roman"/>
                <a:cs typeface="Times New Roman"/>
                <a:sym typeface="Times New Roman"/>
              </a:rPr>
              <a:t>; if you're trying to interpret tweets or sentences, etc. </a:t>
            </a:r>
            <a:endParaRPr sz="24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807720" lvl="1" indent="-466725">
              <a:lnSpc>
                <a:spcPct val="80000"/>
              </a:lnSpc>
              <a:spcBef>
                <a:spcPts val="300"/>
              </a:spcBef>
              <a:buSzPts val="1050"/>
              <a:buNone/>
            </a:pPr>
            <a:endParaRPr sz="15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1" name="Google Shape;261;p9"/>
          <p:cNvSpPr txBox="1">
            <a:spLocks noGrp="1"/>
          </p:cNvSpPr>
          <p:nvPr>
            <p:ph type="sldNum" sz="quarter" idx="12"/>
          </p:nvPr>
        </p:nvSpPr>
        <p:spPr>
          <a:xfrm>
            <a:off x="5885688" y="1026373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45700" tIns="45700" rIns="45700" bIns="45700" rtlCol="0" anchor="ctr" anchorCtr="0">
            <a:normAutofit/>
          </a:bodyPr>
          <a:lstStyle/>
          <a:p>
            <a:pPr algn="ctr"/>
            <a:fld id="{00000000-1234-1234-1234-123412341234}" type="slidenum">
              <a:rPr lang="en-US"/>
              <a:pPr algn="ctr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0"/>
          <p:cNvSpPr txBox="1">
            <a:spLocks noGrp="1"/>
          </p:cNvSpPr>
          <p:nvPr>
            <p:ph type="title"/>
          </p:nvPr>
        </p:nvSpPr>
        <p:spPr>
          <a:xfrm>
            <a:off x="1825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b" anchorCtr="0">
            <a:normAutofit/>
          </a:bodyPr>
          <a:lstStyle/>
          <a:p>
            <a:pPr algn="ctr">
              <a:spcBef>
                <a:spcPts val="0"/>
              </a:spcBef>
              <a:buClr>
                <a:srgbClr val="7A9798"/>
              </a:buClr>
              <a:buSzPts val="3200"/>
            </a:pPr>
            <a:r>
              <a:rPr lang="en-US" sz="3200"/>
              <a:t>Summary : Compiler Design </a:t>
            </a:r>
            <a:endParaRPr/>
          </a:p>
        </p:txBody>
      </p:sp>
      <p:sp>
        <p:nvSpPr>
          <p:cNvPr id="268" name="Google Shape;268;p10"/>
          <p:cNvSpPr txBox="1">
            <a:spLocks noGrp="1"/>
          </p:cNvSpPr>
          <p:nvPr>
            <p:ph idx="1"/>
          </p:nvPr>
        </p:nvSpPr>
        <p:spPr>
          <a:xfrm>
            <a:off x="1633728" y="1752600"/>
            <a:ext cx="8534400" cy="450272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/>
          <a:p>
            <a:pPr marL="533400" indent="-533400">
              <a:lnSpc>
                <a:spcPct val="80000"/>
              </a:lnSpc>
              <a:spcBef>
                <a:spcPts val="0"/>
              </a:spcBef>
              <a:buSzPts val="1530"/>
              <a:buFont typeface="Noto Sans Symbols"/>
              <a:buChar char="❑"/>
            </a:pPr>
            <a:r>
              <a:rPr lang="en-US" sz="1600" b="1" dirty="0">
                <a:latin typeface="Times New Roman"/>
                <a:ea typeface="Times New Roman"/>
                <a:cs typeface="Times New Roman"/>
                <a:sym typeface="Times New Roman"/>
              </a:rPr>
              <a:t>Semantic analysis – </a:t>
            </a:r>
            <a:endParaRPr sz="1600" dirty="0"/>
          </a:p>
          <a:p>
            <a:pPr marL="807720" lvl="1" indent="-533399">
              <a:lnSpc>
                <a:spcPct val="80000"/>
              </a:lnSpc>
              <a:spcBef>
                <a:spcPts val="360"/>
              </a:spcBef>
              <a:buSzPts val="1260"/>
              <a:buFont typeface="Noto Sans Symbols"/>
              <a:buChar char="❑"/>
            </a:pPr>
            <a:r>
              <a:rPr lang="en-US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 this stage, you'll actually start to understand the programming languages that you use even in your day to day life.</a:t>
            </a:r>
            <a:endParaRPr sz="1600" dirty="0"/>
          </a:p>
          <a:p>
            <a:pPr marL="807720" lvl="1" indent="-533399">
              <a:lnSpc>
                <a:spcPct val="80000"/>
              </a:lnSpc>
              <a:spcBef>
                <a:spcPts val="360"/>
              </a:spcBef>
              <a:buSzPts val="1260"/>
              <a:buFont typeface="Noto Sans Symbols"/>
              <a:buChar char="❑"/>
            </a:pPr>
            <a:r>
              <a:rPr lang="en-US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Understanding various constraints related to assignment, allocation; and you'll be able to appreciate why different programming languages do different things in different ways. </a:t>
            </a:r>
            <a:endParaRPr sz="1600" dirty="0"/>
          </a:p>
          <a:p>
            <a:pPr marL="807720" lvl="1" indent="-453389">
              <a:lnSpc>
                <a:spcPct val="80000"/>
              </a:lnSpc>
              <a:spcBef>
                <a:spcPts val="360"/>
              </a:spcBef>
              <a:buSzPts val="1260"/>
              <a:buNone/>
            </a:pPr>
            <a:endParaRPr sz="16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33400" indent="-533400">
              <a:lnSpc>
                <a:spcPct val="80000"/>
              </a:lnSpc>
              <a:spcBef>
                <a:spcPts val="360"/>
              </a:spcBef>
              <a:buSzPts val="1530"/>
              <a:buFont typeface="Noto Sans Symbols"/>
              <a:buChar char="❑"/>
            </a:pPr>
            <a:r>
              <a:rPr lang="en-US" sz="1600" b="1" dirty="0">
                <a:latin typeface="Times New Roman"/>
                <a:ea typeface="Times New Roman"/>
                <a:cs typeface="Times New Roman"/>
                <a:sym typeface="Times New Roman"/>
              </a:rPr>
              <a:t>Intermediate code generation-</a:t>
            </a:r>
            <a:endParaRPr sz="1600" dirty="0"/>
          </a:p>
          <a:p>
            <a:pPr marL="807720" lvl="1" indent="-533399">
              <a:lnSpc>
                <a:spcPct val="80000"/>
              </a:lnSpc>
              <a:spcBef>
                <a:spcPts val="360"/>
              </a:spcBef>
              <a:buSzPts val="1260"/>
              <a:buFont typeface="Noto Sans Symbols"/>
              <a:buChar char="❑"/>
            </a:pPr>
            <a:r>
              <a:rPr lang="en-US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Generates middle level code according to the semantics.</a:t>
            </a:r>
            <a:endParaRPr sz="1600" dirty="0"/>
          </a:p>
          <a:p>
            <a:pPr marL="807720" lvl="1" indent="-533399">
              <a:lnSpc>
                <a:spcPct val="80000"/>
              </a:lnSpc>
              <a:spcBef>
                <a:spcPts val="360"/>
              </a:spcBef>
              <a:buSzPts val="1260"/>
              <a:buFont typeface="Noto Sans Symbols"/>
              <a:buChar char="❑"/>
            </a:pPr>
            <a:r>
              <a:rPr lang="en-US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You will learn different platform independent codes</a:t>
            </a:r>
            <a:endParaRPr sz="1600" dirty="0"/>
          </a:p>
          <a:p>
            <a:pPr marL="807720" lvl="1" indent="-471169">
              <a:lnSpc>
                <a:spcPct val="80000"/>
              </a:lnSpc>
              <a:spcBef>
                <a:spcPts val="280"/>
              </a:spcBef>
              <a:buSzPts val="980"/>
              <a:buNone/>
            </a:pPr>
            <a:endParaRPr sz="16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33400" indent="-533400">
              <a:lnSpc>
                <a:spcPct val="80000"/>
              </a:lnSpc>
              <a:spcBef>
                <a:spcPts val="400"/>
              </a:spcBef>
              <a:buSzPts val="1700"/>
              <a:buNone/>
            </a:pPr>
            <a:r>
              <a:rPr lang="en-US" sz="1600" b="1" dirty="0">
                <a:latin typeface="Times New Roman"/>
                <a:ea typeface="Times New Roman"/>
                <a:cs typeface="Times New Roman"/>
                <a:sym typeface="Times New Roman"/>
              </a:rPr>
              <a:t>Code optimization –  </a:t>
            </a:r>
            <a:endParaRPr sz="1600" dirty="0"/>
          </a:p>
          <a:p>
            <a:pPr marL="533400" indent="-533400">
              <a:lnSpc>
                <a:spcPct val="80000"/>
              </a:lnSpc>
              <a:spcBef>
                <a:spcPts val="360"/>
              </a:spcBef>
              <a:buSzPts val="1530"/>
              <a:buFont typeface="Noto Sans Symbols"/>
              <a:buChar char="❑"/>
            </a:pPr>
            <a:r>
              <a:rPr lang="en-US" sz="1600" dirty="0">
                <a:latin typeface="Times New Roman"/>
                <a:ea typeface="Times New Roman"/>
                <a:cs typeface="Times New Roman"/>
                <a:sym typeface="Times New Roman"/>
              </a:rPr>
              <a:t>you will be introduced to various </a:t>
            </a:r>
            <a:r>
              <a:rPr lang="en-US" sz="1600" b="1" dirty="0">
                <a:latin typeface="Times New Roman"/>
                <a:ea typeface="Times New Roman"/>
                <a:cs typeface="Times New Roman"/>
                <a:sym typeface="Times New Roman"/>
              </a:rPr>
              <a:t>Optimization </a:t>
            </a:r>
            <a:r>
              <a:rPr lang="en-US" sz="1600" dirty="0">
                <a:latin typeface="Times New Roman"/>
                <a:ea typeface="Times New Roman"/>
                <a:cs typeface="Times New Roman"/>
                <a:sym typeface="Times New Roman"/>
              </a:rPr>
              <a:t>techniques in code generation. </a:t>
            </a:r>
            <a:endParaRPr sz="1600" dirty="0"/>
          </a:p>
          <a:p>
            <a:pPr marL="533400" indent="-533400">
              <a:lnSpc>
                <a:spcPct val="80000"/>
              </a:lnSpc>
              <a:spcBef>
                <a:spcPts val="360"/>
              </a:spcBef>
              <a:buSzPts val="1530"/>
              <a:buFont typeface="Noto Sans Symbols"/>
              <a:buChar char="❑"/>
            </a:pPr>
            <a:r>
              <a:rPr lang="en-US" sz="1600" dirty="0">
                <a:latin typeface="Times New Roman"/>
                <a:ea typeface="Times New Roman"/>
                <a:cs typeface="Times New Roman"/>
                <a:sym typeface="Times New Roman"/>
              </a:rPr>
              <a:t>Once you are introduced this; you will also be more critical of the code you write for other works. </a:t>
            </a:r>
            <a:endParaRPr sz="1600" dirty="0"/>
          </a:p>
          <a:p>
            <a:pPr marL="533400" indent="-533400">
              <a:lnSpc>
                <a:spcPct val="80000"/>
              </a:lnSpc>
              <a:spcBef>
                <a:spcPts val="360"/>
              </a:spcBef>
              <a:buSzPts val="1530"/>
              <a:buFont typeface="Noto Sans Symbols"/>
              <a:buChar char="❑"/>
            </a:pPr>
            <a:r>
              <a:rPr lang="en-US" sz="1600" dirty="0">
                <a:latin typeface="Times New Roman"/>
                <a:ea typeface="Times New Roman"/>
                <a:cs typeface="Times New Roman"/>
                <a:sym typeface="Times New Roman"/>
              </a:rPr>
              <a:t>You will be more conscious about used/unused variables and will develop the ability to think in terms of </a:t>
            </a:r>
            <a:r>
              <a:rPr lang="en-US" sz="1600" b="1" dirty="0">
                <a:latin typeface="Times New Roman"/>
                <a:ea typeface="Times New Roman"/>
                <a:cs typeface="Times New Roman"/>
                <a:sym typeface="Times New Roman"/>
              </a:rPr>
              <a:t>program analysis and optimization</a:t>
            </a:r>
            <a:r>
              <a:rPr lang="en-US" sz="1600" dirty="0">
                <a:latin typeface="Times New Roman"/>
                <a:ea typeface="Times New Roman"/>
                <a:cs typeface="Times New Roman"/>
                <a:sym typeface="Times New Roman"/>
              </a:rPr>
              <a:t> techniques which help you write more efficient code more quickly.</a:t>
            </a:r>
            <a:endParaRPr sz="16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0" name="Google Shape;270;p10"/>
          <p:cNvSpPr txBox="1">
            <a:spLocks noGrp="1"/>
          </p:cNvSpPr>
          <p:nvPr>
            <p:ph type="sldNum" sz="quarter" idx="12"/>
          </p:nvPr>
        </p:nvSpPr>
        <p:spPr>
          <a:xfrm>
            <a:off x="5885688" y="1026373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45700" tIns="45700" rIns="45700" bIns="45700" rtlCol="0" anchor="ctr" anchorCtr="0">
            <a:normAutofit/>
          </a:bodyPr>
          <a:lstStyle/>
          <a:p>
            <a:pPr algn="ctr"/>
            <a:fld id="{00000000-1234-1234-1234-123412341234}" type="slidenum">
              <a:rPr lang="en-US"/>
              <a:pPr algn="ctr"/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1"/>
          <p:cNvSpPr txBox="1">
            <a:spLocks noGrp="1"/>
          </p:cNvSpPr>
          <p:nvPr>
            <p:ph type="title"/>
          </p:nvPr>
        </p:nvSpPr>
        <p:spPr>
          <a:xfrm>
            <a:off x="1825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b" anchorCtr="0">
            <a:normAutofit/>
          </a:bodyPr>
          <a:lstStyle/>
          <a:p>
            <a:pPr algn="ctr">
              <a:spcBef>
                <a:spcPts val="0"/>
              </a:spcBef>
              <a:buClr>
                <a:srgbClr val="7A9798"/>
              </a:buClr>
              <a:buSzPts val="2800"/>
            </a:pPr>
            <a:r>
              <a:rPr lang="en-US" sz="2800"/>
              <a:t>Summary : Compiler Design </a:t>
            </a:r>
            <a:endParaRPr sz="3200"/>
          </a:p>
        </p:txBody>
      </p:sp>
      <p:sp>
        <p:nvSpPr>
          <p:cNvPr id="277" name="Google Shape;277;p11"/>
          <p:cNvSpPr txBox="1">
            <a:spLocks noGrp="1"/>
          </p:cNvSpPr>
          <p:nvPr>
            <p:ph idx="1"/>
          </p:nvPr>
        </p:nvSpPr>
        <p:spPr>
          <a:xfrm>
            <a:off x="1795272" y="1868128"/>
            <a:ext cx="8534400" cy="293247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 marL="533400" indent="-533400">
              <a:lnSpc>
                <a:spcPct val="80000"/>
              </a:lnSpc>
              <a:spcBef>
                <a:spcPts val="0"/>
              </a:spcBef>
              <a:buSzPts val="1530"/>
              <a:buFont typeface="Noto Sans Symbols"/>
              <a:buChar char="❑"/>
            </a:pPr>
            <a:r>
              <a:rPr lang="en-US" sz="1800" b="1" dirty="0">
                <a:latin typeface="Times New Roman"/>
                <a:ea typeface="Times New Roman"/>
                <a:cs typeface="Times New Roman"/>
                <a:sym typeface="Times New Roman"/>
              </a:rPr>
              <a:t>Code generation –</a:t>
            </a:r>
            <a:endParaRPr dirty="0"/>
          </a:p>
          <a:p>
            <a:pPr marL="807720" lvl="1" indent="-533399">
              <a:lnSpc>
                <a:spcPct val="80000"/>
              </a:lnSpc>
              <a:spcBef>
                <a:spcPts val="360"/>
              </a:spcBef>
              <a:buSzPts val="1260"/>
              <a:buFont typeface="Noto Sans Symbols"/>
              <a:buChar char="❑"/>
            </a:pPr>
            <a:r>
              <a:rPr lang="en-US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you learn to generate the </a:t>
            </a:r>
            <a:r>
              <a:rPr lang="en-US" sz="18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Machine Code</a:t>
            </a:r>
            <a:r>
              <a:rPr lang="en-US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dirty="0"/>
          </a:p>
          <a:p>
            <a:pPr marL="807720" lvl="1" indent="-533399">
              <a:lnSpc>
                <a:spcPct val="80000"/>
              </a:lnSpc>
              <a:spcBef>
                <a:spcPts val="360"/>
              </a:spcBef>
              <a:buSzPts val="1260"/>
              <a:buFont typeface="Noto Sans Symbols"/>
              <a:buChar char="❑"/>
            </a:pPr>
            <a:r>
              <a:rPr lang="en-US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This forces you to learn Assembly Language; </a:t>
            </a:r>
            <a:endParaRPr dirty="0"/>
          </a:p>
          <a:p>
            <a:pPr marL="1082040" lvl="2" indent="-533399">
              <a:lnSpc>
                <a:spcPct val="80000"/>
              </a:lnSpc>
              <a:spcBef>
                <a:spcPts val="320"/>
              </a:spcBef>
              <a:buSzPts val="1200"/>
              <a:buFont typeface="Noto Sans Symbols"/>
              <a:buChar char="❑"/>
            </a:pPr>
            <a:r>
              <a:rPr lang="en-US" sz="1600" dirty="0">
                <a:latin typeface="Times New Roman"/>
                <a:ea typeface="Times New Roman"/>
                <a:cs typeface="Times New Roman"/>
                <a:sym typeface="Times New Roman"/>
              </a:rPr>
              <a:t>how the computer interprets and executes instructions;</a:t>
            </a:r>
            <a:endParaRPr dirty="0"/>
          </a:p>
          <a:p>
            <a:pPr marL="1082040" lvl="2" indent="-533399">
              <a:lnSpc>
                <a:spcPct val="80000"/>
              </a:lnSpc>
              <a:spcBef>
                <a:spcPts val="320"/>
              </a:spcBef>
              <a:buSzPts val="1200"/>
              <a:buFont typeface="Noto Sans Symbols"/>
              <a:buChar char="❑"/>
            </a:pPr>
            <a:r>
              <a:rPr lang="en-US" sz="1600" dirty="0">
                <a:latin typeface="Times New Roman"/>
                <a:ea typeface="Times New Roman"/>
                <a:cs typeface="Times New Roman"/>
                <a:sym typeface="Times New Roman"/>
              </a:rPr>
              <a:t>an overview of applying basic Computer Architecture concepts.</a:t>
            </a:r>
            <a:endParaRPr dirty="0"/>
          </a:p>
          <a:p>
            <a:pPr marL="274320" indent="-144780">
              <a:spcBef>
                <a:spcPts val="480"/>
              </a:spcBef>
              <a:buSzPts val="2040"/>
              <a:buNone/>
            </a:pPr>
            <a:endParaRPr sz="24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9" name="Google Shape;279;p11"/>
          <p:cNvSpPr txBox="1">
            <a:spLocks noGrp="1"/>
          </p:cNvSpPr>
          <p:nvPr>
            <p:ph type="sldNum" sz="quarter" idx="12"/>
          </p:nvPr>
        </p:nvSpPr>
        <p:spPr>
          <a:xfrm>
            <a:off x="5885688" y="1026373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45700" tIns="45700" rIns="45700" bIns="45700" rtlCol="0" anchor="ctr" anchorCtr="0">
            <a:normAutofit/>
          </a:bodyPr>
          <a:lstStyle/>
          <a:p>
            <a:pPr algn="ctr"/>
            <a:fld id="{00000000-1234-1234-1234-123412341234}" type="slidenum">
              <a:rPr lang="en-US"/>
              <a:pPr algn="ctr"/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2"/>
          <p:cNvSpPr txBox="1">
            <a:spLocks noGrp="1"/>
          </p:cNvSpPr>
          <p:nvPr>
            <p:ph type="title"/>
          </p:nvPr>
        </p:nvSpPr>
        <p:spPr>
          <a:xfrm>
            <a:off x="2209800" y="228601"/>
            <a:ext cx="7772400" cy="84296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b" anchorCtr="0">
            <a:normAutofit/>
          </a:bodyPr>
          <a:lstStyle/>
          <a:p>
            <a:pPr algn="ctr">
              <a:spcBef>
                <a:spcPts val="0"/>
              </a:spcBef>
              <a:buClr>
                <a:srgbClr val="7A9798"/>
              </a:buClr>
              <a:buSzPts val="3300"/>
            </a:pPr>
            <a:r>
              <a:rPr lang="en-US"/>
              <a:t>The Structure of a Compiler</a:t>
            </a:r>
            <a:endParaRPr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87" name="Google Shape;287;p12"/>
          <p:cNvSpPr txBox="1">
            <a:spLocks noGrp="1"/>
          </p:cNvSpPr>
          <p:nvPr>
            <p:ph type="sldNum" sz="quarter" idx="12"/>
          </p:nvPr>
        </p:nvSpPr>
        <p:spPr>
          <a:xfrm>
            <a:off x="5885688" y="1026373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45700" tIns="45700" rIns="45700" bIns="45700" rtlCol="0" anchor="ctr" anchorCtr="0">
            <a:normAutofit/>
          </a:bodyPr>
          <a:lstStyle/>
          <a:p>
            <a:pPr algn="ctr"/>
            <a:fld id="{00000000-1234-1234-1234-123412341234}" type="slidenum">
              <a:rPr lang="en-US">
                <a:latin typeface="Arimo"/>
                <a:ea typeface="Arimo"/>
                <a:cs typeface="Arimo"/>
                <a:sym typeface="Arimo"/>
              </a:rPr>
              <a:pPr algn="ctr"/>
              <a:t>12</a:t>
            </a:fld>
            <a:endParaRPr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88" name="Google Shape;288;p12"/>
          <p:cNvSpPr/>
          <p:nvPr/>
        </p:nvSpPr>
        <p:spPr>
          <a:xfrm>
            <a:off x="3752824" y="2024050"/>
            <a:ext cx="1219200" cy="685800"/>
          </a:xfrm>
          <a:prstGeom prst="rect">
            <a:avLst/>
          </a:prstGeom>
          <a:solidFill>
            <a:srgbClr val="D4985E"/>
          </a:solidFill>
          <a:ln>
            <a:noFill/>
          </a:ln>
          <a:effectLst>
            <a:outerShdw blurRad="508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Scanner</a:t>
            </a:r>
            <a:endParaRPr/>
          </a:p>
        </p:txBody>
      </p:sp>
      <p:sp>
        <p:nvSpPr>
          <p:cNvPr id="289" name="Google Shape;289;p12"/>
          <p:cNvSpPr/>
          <p:nvPr/>
        </p:nvSpPr>
        <p:spPr>
          <a:xfrm>
            <a:off x="6191224" y="2024050"/>
            <a:ext cx="1219200" cy="685800"/>
          </a:xfrm>
          <a:prstGeom prst="rect">
            <a:avLst/>
          </a:prstGeom>
          <a:solidFill>
            <a:srgbClr val="D4985E"/>
          </a:solidFill>
          <a:ln>
            <a:noFill/>
          </a:ln>
          <a:effectLst>
            <a:outerShdw blurRad="508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Parser</a:t>
            </a:r>
            <a:endParaRPr/>
          </a:p>
        </p:txBody>
      </p:sp>
      <p:sp>
        <p:nvSpPr>
          <p:cNvPr id="290" name="Google Shape;290;p12"/>
          <p:cNvSpPr/>
          <p:nvPr/>
        </p:nvSpPr>
        <p:spPr>
          <a:xfrm>
            <a:off x="8629624" y="2024050"/>
            <a:ext cx="1219200" cy="685800"/>
          </a:xfrm>
          <a:prstGeom prst="rect">
            <a:avLst/>
          </a:prstGeom>
          <a:solidFill>
            <a:srgbClr val="D4985E"/>
          </a:solidFill>
          <a:ln>
            <a:noFill/>
          </a:ln>
          <a:effectLst>
            <a:outerShdw blurRad="508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Semantic</a:t>
            </a:r>
            <a:endParaRPr/>
          </a:p>
          <a:p>
            <a:pPr algn="ctr"/>
            <a:r>
              <a:rPr lang="en-US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Routines</a:t>
            </a:r>
            <a:endParaRPr/>
          </a:p>
        </p:txBody>
      </p:sp>
      <p:sp>
        <p:nvSpPr>
          <p:cNvPr id="291" name="Google Shape;291;p12"/>
          <p:cNvSpPr/>
          <p:nvPr/>
        </p:nvSpPr>
        <p:spPr>
          <a:xfrm>
            <a:off x="8629624" y="5605450"/>
            <a:ext cx="1219200" cy="685800"/>
          </a:xfrm>
          <a:prstGeom prst="rect">
            <a:avLst/>
          </a:prstGeom>
          <a:solidFill>
            <a:srgbClr val="D4985E"/>
          </a:solidFill>
          <a:ln>
            <a:noFill/>
          </a:ln>
          <a:effectLst>
            <a:outerShdw blurRad="508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Code</a:t>
            </a:r>
            <a:endParaRPr/>
          </a:p>
          <a:p>
            <a:pPr algn="ctr"/>
            <a:r>
              <a:rPr lang="en-US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Generator</a:t>
            </a:r>
            <a:endParaRPr/>
          </a:p>
        </p:txBody>
      </p:sp>
      <p:sp>
        <p:nvSpPr>
          <p:cNvPr id="292" name="Google Shape;292;p12"/>
          <p:cNvSpPr/>
          <p:nvPr/>
        </p:nvSpPr>
        <p:spPr>
          <a:xfrm>
            <a:off x="8629624" y="3929050"/>
            <a:ext cx="1219200" cy="685800"/>
          </a:xfrm>
          <a:prstGeom prst="rect">
            <a:avLst/>
          </a:prstGeom>
          <a:solidFill>
            <a:srgbClr val="D4985E"/>
          </a:solidFill>
          <a:ln>
            <a:noFill/>
          </a:ln>
          <a:effectLst>
            <a:outerShdw blurRad="508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Optimizer</a:t>
            </a:r>
            <a:endParaRPr/>
          </a:p>
        </p:txBody>
      </p:sp>
      <p:cxnSp>
        <p:nvCxnSpPr>
          <p:cNvPr id="293" name="Google Shape;293;p12"/>
          <p:cNvCxnSpPr/>
          <p:nvPr/>
        </p:nvCxnSpPr>
        <p:spPr>
          <a:xfrm>
            <a:off x="2533650" y="2328863"/>
            <a:ext cx="1219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94" name="Google Shape;294;p12"/>
          <p:cNvCxnSpPr/>
          <p:nvPr/>
        </p:nvCxnSpPr>
        <p:spPr>
          <a:xfrm>
            <a:off x="4972050" y="2328863"/>
            <a:ext cx="1219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95" name="Google Shape;295;p12"/>
          <p:cNvCxnSpPr/>
          <p:nvPr/>
        </p:nvCxnSpPr>
        <p:spPr>
          <a:xfrm>
            <a:off x="7410450" y="2328863"/>
            <a:ext cx="1219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96" name="Google Shape;296;p12"/>
          <p:cNvCxnSpPr/>
          <p:nvPr/>
        </p:nvCxnSpPr>
        <p:spPr>
          <a:xfrm>
            <a:off x="9239250" y="2709863"/>
            <a:ext cx="0" cy="1219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97" name="Google Shape;297;p12"/>
          <p:cNvCxnSpPr/>
          <p:nvPr/>
        </p:nvCxnSpPr>
        <p:spPr>
          <a:xfrm>
            <a:off x="9239250" y="4614863"/>
            <a:ext cx="0" cy="990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98" name="Google Shape;298;p12"/>
          <p:cNvSpPr txBox="1"/>
          <p:nvPr/>
        </p:nvSpPr>
        <p:spPr>
          <a:xfrm>
            <a:off x="2381250" y="1643064"/>
            <a:ext cx="1060450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Source</a:t>
            </a:r>
            <a:endParaRPr/>
          </a:p>
          <a:p>
            <a:r>
              <a:rPr lang="en-US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Program</a:t>
            </a:r>
            <a:endParaRPr/>
          </a:p>
        </p:txBody>
      </p:sp>
      <p:sp>
        <p:nvSpPr>
          <p:cNvPr id="299" name="Google Shape;299;p12"/>
          <p:cNvSpPr txBox="1"/>
          <p:nvPr/>
        </p:nvSpPr>
        <p:spPr>
          <a:xfrm>
            <a:off x="5048250" y="1947863"/>
            <a:ext cx="94138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Tokens</a:t>
            </a:r>
            <a:endParaRPr/>
          </a:p>
        </p:txBody>
      </p:sp>
      <p:sp>
        <p:nvSpPr>
          <p:cNvPr id="300" name="Google Shape;300;p12"/>
          <p:cNvSpPr txBox="1"/>
          <p:nvPr/>
        </p:nvSpPr>
        <p:spPr>
          <a:xfrm>
            <a:off x="7562851" y="1947863"/>
            <a:ext cx="112077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Syntactic</a:t>
            </a:r>
            <a:endParaRPr/>
          </a:p>
        </p:txBody>
      </p:sp>
      <p:sp>
        <p:nvSpPr>
          <p:cNvPr id="301" name="Google Shape;301;p12"/>
          <p:cNvSpPr txBox="1"/>
          <p:nvPr/>
        </p:nvSpPr>
        <p:spPr>
          <a:xfrm>
            <a:off x="7562850" y="2328863"/>
            <a:ext cx="112395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Structure</a:t>
            </a:r>
            <a:endParaRPr/>
          </a:p>
        </p:txBody>
      </p:sp>
      <p:cxnSp>
        <p:nvCxnSpPr>
          <p:cNvPr id="302" name="Google Shape;302;p12"/>
          <p:cNvCxnSpPr/>
          <p:nvPr/>
        </p:nvCxnSpPr>
        <p:spPr>
          <a:xfrm rot="10800000">
            <a:off x="8248650" y="3700463"/>
            <a:ext cx="990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dashDot"/>
            <a:round/>
            <a:headEnd type="none" w="med" len="med"/>
            <a:tailEnd type="none" w="med" len="med"/>
          </a:ln>
        </p:spPr>
      </p:cxnSp>
      <p:cxnSp>
        <p:nvCxnSpPr>
          <p:cNvPr id="303" name="Google Shape;303;p12"/>
          <p:cNvCxnSpPr/>
          <p:nvPr/>
        </p:nvCxnSpPr>
        <p:spPr>
          <a:xfrm>
            <a:off x="8248650" y="3700463"/>
            <a:ext cx="0" cy="1447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dashDot"/>
            <a:round/>
            <a:headEnd type="none" w="med" len="med"/>
            <a:tailEnd type="none" w="med" len="med"/>
          </a:ln>
        </p:spPr>
      </p:cxnSp>
      <p:cxnSp>
        <p:nvCxnSpPr>
          <p:cNvPr id="304" name="Google Shape;304;p12"/>
          <p:cNvCxnSpPr/>
          <p:nvPr/>
        </p:nvCxnSpPr>
        <p:spPr>
          <a:xfrm>
            <a:off x="8248650" y="5148263"/>
            <a:ext cx="990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dashDot"/>
            <a:round/>
            <a:headEnd type="none" w="med" len="med"/>
            <a:tailEnd type="triangle" w="med" len="med"/>
          </a:ln>
        </p:spPr>
      </p:cxnSp>
      <p:sp>
        <p:nvSpPr>
          <p:cNvPr id="305" name="Google Shape;305;p12"/>
          <p:cNvSpPr/>
          <p:nvPr/>
        </p:nvSpPr>
        <p:spPr>
          <a:xfrm>
            <a:off x="3676624" y="4005250"/>
            <a:ext cx="2057400" cy="990600"/>
          </a:xfrm>
          <a:prstGeom prst="rect">
            <a:avLst/>
          </a:prstGeom>
          <a:solidFill>
            <a:srgbClr val="D4985E"/>
          </a:solidFill>
          <a:ln>
            <a:noFill/>
          </a:ln>
          <a:effectLst>
            <a:outerShdw blurRad="508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Symbol and</a:t>
            </a:r>
            <a:endParaRPr/>
          </a:p>
          <a:p>
            <a:pPr algn="ctr"/>
            <a:r>
              <a:rPr lang="en-US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Attribute</a:t>
            </a:r>
            <a:endParaRPr/>
          </a:p>
          <a:p>
            <a:pPr algn="ctr"/>
            <a:r>
              <a:rPr lang="en-US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Tables</a:t>
            </a:r>
            <a:endParaRPr/>
          </a:p>
        </p:txBody>
      </p:sp>
      <p:sp>
        <p:nvSpPr>
          <p:cNvPr id="306" name="Google Shape;306;p12"/>
          <p:cNvSpPr txBox="1"/>
          <p:nvPr/>
        </p:nvSpPr>
        <p:spPr>
          <a:xfrm>
            <a:off x="2809876" y="5148264"/>
            <a:ext cx="4214813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(Used by all Phases of The Compiler)</a:t>
            </a:r>
            <a:endParaRPr/>
          </a:p>
        </p:txBody>
      </p:sp>
      <p:sp>
        <p:nvSpPr>
          <p:cNvPr id="307" name="Google Shape;307;p12"/>
          <p:cNvSpPr txBox="1"/>
          <p:nvPr/>
        </p:nvSpPr>
        <p:spPr>
          <a:xfrm>
            <a:off x="1851025" y="2512219"/>
            <a:ext cx="21209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1600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(Character Stream)</a:t>
            </a:r>
            <a:endParaRPr/>
          </a:p>
        </p:txBody>
      </p:sp>
      <p:sp>
        <p:nvSpPr>
          <p:cNvPr id="308" name="Google Shape;308;p12"/>
          <p:cNvSpPr txBox="1"/>
          <p:nvPr/>
        </p:nvSpPr>
        <p:spPr>
          <a:xfrm>
            <a:off x="8382001" y="2857501"/>
            <a:ext cx="1749425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Intermediate</a:t>
            </a:r>
            <a:endParaRPr/>
          </a:p>
          <a:p>
            <a:r>
              <a:rPr lang="en-US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Representation</a:t>
            </a:r>
            <a:endParaRPr/>
          </a:p>
        </p:txBody>
      </p:sp>
      <p:sp>
        <p:nvSpPr>
          <p:cNvPr id="309" name="Google Shape;309;p12"/>
          <p:cNvSpPr/>
          <p:nvPr/>
        </p:nvSpPr>
        <p:spPr>
          <a:xfrm>
            <a:off x="8167689" y="6488113"/>
            <a:ext cx="235267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b="1" dirty="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Target machine code</a:t>
            </a:r>
            <a:endParaRPr dirty="0"/>
          </a:p>
        </p:txBody>
      </p:sp>
      <p:cxnSp>
        <p:nvCxnSpPr>
          <p:cNvPr id="310" name="Google Shape;310;p12"/>
          <p:cNvCxnSpPr/>
          <p:nvPr/>
        </p:nvCxnSpPr>
        <p:spPr>
          <a:xfrm>
            <a:off x="9239250" y="6215064"/>
            <a:ext cx="0" cy="352425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3"/>
          <p:cNvSpPr txBox="1">
            <a:spLocks noGrp="1"/>
          </p:cNvSpPr>
          <p:nvPr>
            <p:ph type="title"/>
          </p:nvPr>
        </p:nvSpPr>
        <p:spPr>
          <a:xfrm>
            <a:off x="2209800" y="228601"/>
            <a:ext cx="7772400" cy="84296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b" anchorCtr="0">
            <a:normAutofit/>
          </a:bodyPr>
          <a:lstStyle/>
          <a:p>
            <a:pPr algn="ctr">
              <a:spcBef>
                <a:spcPts val="0"/>
              </a:spcBef>
              <a:buClr>
                <a:srgbClr val="7A9798"/>
              </a:buClr>
              <a:buSzPts val="3300"/>
            </a:pPr>
            <a:r>
              <a:rPr lang="en-US"/>
              <a:t>The Structure of a Compiler</a:t>
            </a:r>
            <a:endParaRPr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317" name="Google Shape;317;p13"/>
          <p:cNvSpPr txBox="1">
            <a:spLocks noGrp="1"/>
          </p:cNvSpPr>
          <p:nvPr>
            <p:ph type="sldNum" sz="quarter" idx="12"/>
          </p:nvPr>
        </p:nvSpPr>
        <p:spPr>
          <a:xfrm>
            <a:off x="5885688" y="1026373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45700" tIns="45700" rIns="45700" bIns="45700" rtlCol="0" anchor="ctr" anchorCtr="0">
            <a:normAutofit/>
          </a:bodyPr>
          <a:lstStyle/>
          <a:p>
            <a:pPr algn="ctr"/>
            <a:fld id="{00000000-1234-1234-1234-123412341234}" type="slidenum">
              <a:rPr lang="en-US">
                <a:latin typeface="Arimo"/>
                <a:ea typeface="Arimo"/>
                <a:cs typeface="Arimo"/>
                <a:sym typeface="Arimo"/>
              </a:rPr>
              <a:pPr algn="ctr"/>
              <a:t>13</a:t>
            </a:fld>
            <a:endParaRPr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318" name="Google Shape;318;p13"/>
          <p:cNvSpPr/>
          <p:nvPr/>
        </p:nvSpPr>
        <p:spPr>
          <a:xfrm>
            <a:off x="3752824" y="2024050"/>
            <a:ext cx="1219200" cy="685800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508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b="1">
                <a:solidFill>
                  <a:srgbClr val="FFFF00"/>
                </a:solidFill>
                <a:latin typeface="Arimo"/>
                <a:ea typeface="Arimo"/>
                <a:cs typeface="Arimo"/>
                <a:sym typeface="Arimo"/>
              </a:rPr>
              <a:t>Scanner</a:t>
            </a:r>
            <a:endParaRPr/>
          </a:p>
        </p:txBody>
      </p:sp>
      <p:sp>
        <p:nvSpPr>
          <p:cNvPr id="319" name="Google Shape;319;p13"/>
          <p:cNvSpPr/>
          <p:nvPr/>
        </p:nvSpPr>
        <p:spPr>
          <a:xfrm>
            <a:off x="6191224" y="2024050"/>
            <a:ext cx="1219200" cy="685800"/>
          </a:xfrm>
          <a:prstGeom prst="rect">
            <a:avLst/>
          </a:prstGeom>
          <a:solidFill>
            <a:srgbClr val="D4985E"/>
          </a:solidFill>
          <a:ln>
            <a:noFill/>
          </a:ln>
          <a:effectLst>
            <a:outerShdw blurRad="508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Parser</a:t>
            </a:r>
            <a:endParaRPr/>
          </a:p>
        </p:txBody>
      </p:sp>
      <p:sp>
        <p:nvSpPr>
          <p:cNvPr id="320" name="Google Shape;320;p13"/>
          <p:cNvSpPr/>
          <p:nvPr/>
        </p:nvSpPr>
        <p:spPr>
          <a:xfrm>
            <a:off x="8629624" y="2024050"/>
            <a:ext cx="1219200" cy="685800"/>
          </a:xfrm>
          <a:prstGeom prst="rect">
            <a:avLst/>
          </a:prstGeom>
          <a:solidFill>
            <a:srgbClr val="D4985E"/>
          </a:solidFill>
          <a:ln>
            <a:noFill/>
          </a:ln>
          <a:effectLst>
            <a:outerShdw blurRad="508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Semantic</a:t>
            </a:r>
            <a:endParaRPr/>
          </a:p>
          <a:p>
            <a:pPr algn="ctr"/>
            <a:r>
              <a:rPr lang="en-US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Routines</a:t>
            </a:r>
            <a:endParaRPr/>
          </a:p>
        </p:txBody>
      </p:sp>
      <p:sp>
        <p:nvSpPr>
          <p:cNvPr id="321" name="Google Shape;321;p13"/>
          <p:cNvSpPr/>
          <p:nvPr/>
        </p:nvSpPr>
        <p:spPr>
          <a:xfrm>
            <a:off x="8629624" y="5605450"/>
            <a:ext cx="1219200" cy="685800"/>
          </a:xfrm>
          <a:prstGeom prst="rect">
            <a:avLst/>
          </a:prstGeom>
          <a:solidFill>
            <a:srgbClr val="D4985E"/>
          </a:solidFill>
          <a:ln>
            <a:noFill/>
          </a:ln>
          <a:effectLst>
            <a:outerShdw blurRad="508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Code</a:t>
            </a:r>
            <a:endParaRPr/>
          </a:p>
          <a:p>
            <a:pPr algn="ctr"/>
            <a:r>
              <a:rPr lang="en-US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Generator</a:t>
            </a:r>
            <a:endParaRPr/>
          </a:p>
        </p:txBody>
      </p:sp>
      <p:sp>
        <p:nvSpPr>
          <p:cNvPr id="322" name="Google Shape;322;p13"/>
          <p:cNvSpPr/>
          <p:nvPr/>
        </p:nvSpPr>
        <p:spPr>
          <a:xfrm>
            <a:off x="8629624" y="3929050"/>
            <a:ext cx="1219200" cy="685800"/>
          </a:xfrm>
          <a:prstGeom prst="rect">
            <a:avLst/>
          </a:prstGeom>
          <a:solidFill>
            <a:srgbClr val="D4985E"/>
          </a:solidFill>
          <a:ln>
            <a:noFill/>
          </a:ln>
          <a:effectLst>
            <a:outerShdw blurRad="508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Optimizer</a:t>
            </a:r>
            <a:endParaRPr/>
          </a:p>
        </p:txBody>
      </p:sp>
      <p:cxnSp>
        <p:nvCxnSpPr>
          <p:cNvPr id="323" name="Google Shape;323;p13"/>
          <p:cNvCxnSpPr/>
          <p:nvPr/>
        </p:nvCxnSpPr>
        <p:spPr>
          <a:xfrm>
            <a:off x="2533650" y="2328863"/>
            <a:ext cx="1219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24" name="Google Shape;324;p13"/>
          <p:cNvCxnSpPr/>
          <p:nvPr/>
        </p:nvCxnSpPr>
        <p:spPr>
          <a:xfrm>
            <a:off x="4972050" y="2328863"/>
            <a:ext cx="1219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25" name="Google Shape;325;p13"/>
          <p:cNvCxnSpPr/>
          <p:nvPr/>
        </p:nvCxnSpPr>
        <p:spPr>
          <a:xfrm>
            <a:off x="7410450" y="2328863"/>
            <a:ext cx="1219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26" name="Google Shape;326;p13"/>
          <p:cNvCxnSpPr/>
          <p:nvPr/>
        </p:nvCxnSpPr>
        <p:spPr>
          <a:xfrm>
            <a:off x="9239250" y="2709863"/>
            <a:ext cx="0" cy="1219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27" name="Google Shape;327;p13"/>
          <p:cNvCxnSpPr/>
          <p:nvPr/>
        </p:nvCxnSpPr>
        <p:spPr>
          <a:xfrm>
            <a:off x="9239250" y="4614863"/>
            <a:ext cx="0" cy="990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28" name="Google Shape;328;p13"/>
          <p:cNvCxnSpPr/>
          <p:nvPr/>
        </p:nvCxnSpPr>
        <p:spPr>
          <a:xfrm>
            <a:off x="9239250" y="6291263"/>
            <a:ext cx="0" cy="381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29" name="Google Shape;329;p13"/>
          <p:cNvSpPr txBox="1"/>
          <p:nvPr/>
        </p:nvSpPr>
        <p:spPr>
          <a:xfrm>
            <a:off x="2381250" y="1643064"/>
            <a:ext cx="1060450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Source</a:t>
            </a:r>
            <a:endParaRPr/>
          </a:p>
          <a:p>
            <a:r>
              <a:rPr lang="en-US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Program</a:t>
            </a:r>
            <a:endParaRPr/>
          </a:p>
        </p:txBody>
      </p:sp>
      <p:sp>
        <p:nvSpPr>
          <p:cNvPr id="330" name="Google Shape;330;p13"/>
          <p:cNvSpPr txBox="1"/>
          <p:nvPr/>
        </p:nvSpPr>
        <p:spPr>
          <a:xfrm>
            <a:off x="5048250" y="1947863"/>
            <a:ext cx="94138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b="1">
                <a:solidFill>
                  <a:srgbClr val="00B0F0"/>
                </a:solidFill>
                <a:latin typeface="Arimo"/>
                <a:ea typeface="Arimo"/>
                <a:cs typeface="Arimo"/>
                <a:sym typeface="Arimo"/>
              </a:rPr>
              <a:t>Tokens</a:t>
            </a:r>
            <a:endParaRPr/>
          </a:p>
        </p:txBody>
      </p:sp>
      <p:sp>
        <p:nvSpPr>
          <p:cNvPr id="331" name="Google Shape;331;p13"/>
          <p:cNvSpPr txBox="1"/>
          <p:nvPr/>
        </p:nvSpPr>
        <p:spPr>
          <a:xfrm>
            <a:off x="7562851" y="1947863"/>
            <a:ext cx="112077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Syntactic</a:t>
            </a:r>
            <a:endParaRPr/>
          </a:p>
        </p:txBody>
      </p:sp>
      <p:sp>
        <p:nvSpPr>
          <p:cNvPr id="332" name="Google Shape;332;p13"/>
          <p:cNvSpPr txBox="1"/>
          <p:nvPr/>
        </p:nvSpPr>
        <p:spPr>
          <a:xfrm>
            <a:off x="7562850" y="2328863"/>
            <a:ext cx="112395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Structure</a:t>
            </a:r>
            <a:endParaRPr/>
          </a:p>
        </p:txBody>
      </p:sp>
      <p:cxnSp>
        <p:nvCxnSpPr>
          <p:cNvPr id="333" name="Google Shape;333;p13"/>
          <p:cNvCxnSpPr/>
          <p:nvPr/>
        </p:nvCxnSpPr>
        <p:spPr>
          <a:xfrm rot="10800000">
            <a:off x="8248650" y="3700463"/>
            <a:ext cx="990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dashDot"/>
            <a:round/>
            <a:headEnd type="none" w="med" len="med"/>
            <a:tailEnd type="none" w="med" len="med"/>
          </a:ln>
        </p:spPr>
      </p:cxnSp>
      <p:cxnSp>
        <p:nvCxnSpPr>
          <p:cNvPr id="334" name="Google Shape;334;p13"/>
          <p:cNvCxnSpPr/>
          <p:nvPr/>
        </p:nvCxnSpPr>
        <p:spPr>
          <a:xfrm>
            <a:off x="8248650" y="3700463"/>
            <a:ext cx="0" cy="1447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dashDot"/>
            <a:round/>
            <a:headEnd type="none" w="med" len="med"/>
            <a:tailEnd type="none" w="med" len="med"/>
          </a:ln>
        </p:spPr>
      </p:cxnSp>
      <p:cxnSp>
        <p:nvCxnSpPr>
          <p:cNvPr id="335" name="Google Shape;335;p13"/>
          <p:cNvCxnSpPr/>
          <p:nvPr/>
        </p:nvCxnSpPr>
        <p:spPr>
          <a:xfrm>
            <a:off x="8248650" y="5148263"/>
            <a:ext cx="990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dashDot"/>
            <a:round/>
            <a:headEnd type="none" w="med" len="med"/>
            <a:tailEnd type="triangle" w="med" len="med"/>
          </a:ln>
        </p:spPr>
      </p:cxnSp>
      <p:sp>
        <p:nvSpPr>
          <p:cNvPr id="336" name="Google Shape;336;p13"/>
          <p:cNvSpPr/>
          <p:nvPr/>
        </p:nvSpPr>
        <p:spPr>
          <a:xfrm>
            <a:off x="3676624" y="4005250"/>
            <a:ext cx="2057400" cy="990600"/>
          </a:xfrm>
          <a:prstGeom prst="rect">
            <a:avLst/>
          </a:prstGeom>
          <a:solidFill>
            <a:srgbClr val="D4985E"/>
          </a:solidFill>
          <a:ln>
            <a:noFill/>
          </a:ln>
          <a:effectLst>
            <a:outerShdw blurRad="508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Symbol and</a:t>
            </a:r>
            <a:endParaRPr/>
          </a:p>
          <a:p>
            <a:pPr algn="ctr"/>
            <a:r>
              <a:rPr lang="en-US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Attribute</a:t>
            </a:r>
            <a:endParaRPr/>
          </a:p>
          <a:p>
            <a:pPr algn="ctr"/>
            <a:r>
              <a:rPr lang="en-US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Tables</a:t>
            </a:r>
            <a:endParaRPr/>
          </a:p>
        </p:txBody>
      </p:sp>
      <p:sp>
        <p:nvSpPr>
          <p:cNvPr id="337" name="Google Shape;337;p13"/>
          <p:cNvSpPr txBox="1"/>
          <p:nvPr/>
        </p:nvSpPr>
        <p:spPr>
          <a:xfrm>
            <a:off x="4057650" y="5148263"/>
            <a:ext cx="1646238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(Used by all</a:t>
            </a:r>
            <a:endParaRPr/>
          </a:p>
          <a:p>
            <a:r>
              <a:rPr lang="en-US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Phases of </a:t>
            </a:r>
            <a:endParaRPr/>
          </a:p>
          <a:p>
            <a:r>
              <a:rPr lang="en-US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The Compiler)</a:t>
            </a:r>
            <a:endParaRPr/>
          </a:p>
        </p:txBody>
      </p:sp>
      <p:sp>
        <p:nvSpPr>
          <p:cNvPr id="338" name="Google Shape;338;p13"/>
          <p:cNvSpPr/>
          <p:nvPr/>
        </p:nvSpPr>
        <p:spPr>
          <a:xfrm>
            <a:off x="1738282" y="3071810"/>
            <a:ext cx="6357600" cy="3358800"/>
          </a:xfrm>
          <a:prstGeom prst="rect">
            <a:avLst/>
          </a:prstGeom>
          <a:solidFill>
            <a:srgbClr val="41414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indent="-228600"/>
            <a:r>
              <a:rPr lang="en-US" sz="3600" b="1">
                <a:solidFill>
                  <a:srgbClr val="F7C120"/>
                </a:solidFill>
                <a:latin typeface="Arimo"/>
                <a:ea typeface="Arimo"/>
                <a:cs typeface="Arimo"/>
                <a:sym typeface="Arimo"/>
              </a:rPr>
              <a:t>Scanner</a:t>
            </a:r>
            <a:r>
              <a:rPr lang="en-US" sz="3600" b="1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endParaRPr/>
          </a:p>
          <a:p>
            <a:pPr marL="228600" lvl="1" indent="-228600">
              <a:buClr>
                <a:srgbClr val="FFFFFF"/>
              </a:buClr>
              <a:buSzPts val="1800"/>
              <a:buFont typeface="Noto Sans Symbols"/>
              <a:buChar char="⮚"/>
            </a:pPr>
            <a:r>
              <a:rPr lang="en-US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The scanner begins the analysis of  the source program by reading the input,  character by character,  and grouping characters into individual words and symbols</a:t>
            </a:r>
            <a:r>
              <a:rPr lang="en-US" sz="2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 (</a:t>
            </a:r>
            <a:r>
              <a:rPr lang="en-US" sz="2000" b="1">
                <a:solidFill>
                  <a:srgbClr val="FF0000"/>
                </a:solidFill>
                <a:latin typeface="Arimo"/>
                <a:ea typeface="Arimo"/>
                <a:cs typeface="Arimo"/>
                <a:sym typeface="Arimo"/>
              </a:rPr>
              <a:t>tokens</a:t>
            </a:r>
            <a:r>
              <a:rPr lang="en-US" sz="2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)</a:t>
            </a:r>
            <a:endParaRPr/>
          </a:p>
          <a:p>
            <a:pPr marL="228600" lvl="1" indent="-228600"/>
            <a:endParaRPr sz="2000" b="1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marL="228600" indent="-228600">
              <a:buClr>
                <a:schemeClr val="lt1"/>
              </a:buClr>
              <a:buSzPts val="1400"/>
              <a:buFont typeface="Noto Sans Symbols"/>
              <a:buChar char="🞐"/>
            </a:pPr>
            <a:r>
              <a:rPr lang="en-US" sz="1400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RE ( Regular expression )</a:t>
            </a:r>
            <a:endParaRPr/>
          </a:p>
          <a:p>
            <a:pPr marL="228600" indent="-228600">
              <a:buClr>
                <a:schemeClr val="lt1"/>
              </a:buClr>
              <a:buSzPts val="1400"/>
              <a:buFont typeface="Noto Sans Symbols"/>
              <a:buChar char="🞐"/>
            </a:pPr>
            <a:r>
              <a:rPr lang="en-US" sz="1400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NFA ( Non-deterministic Finite Automata )</a:t>
            </a:r>
            <a:endParaRPr/>
          </a:p>
          <a:p>
            <a:pPr marL="228600" indent="-228600">
              <a:buClr>
                <a:schemeClr val="lt1"/>
              </a:buClr>
              <a:buSzPts val="1400"/>
              <a:buFont typeface="Noto Sans Symbols"/>
              <a:buChar char="🞐"/>
            </a:pPr>
            <a:r>
              <a:rPr lang="en-US" sz="1400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DFA ( Deterministic Finite Automata )</a:t>
            </a:r>
            <a:endParaRPr/>
          </a:p>
          <a:p>
            <a:pPr marL="228600" indent="-228600">
              <a:buClr>
                <a:schemeClr val="lt1"/>
              </a:buClr>
              <a:buSzPts val="1400"/>
              <a:buFont typeface="Noto Sans Symbols"/>
              <a:buChar char="🞐"/>
            </a:pPr>
            <a:r>
              <a:rPr lang="en-US" sz="1400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FLEX</a:t>
            </a:r>
            <a:endParaRPr sz="1400" b="1">
              <a:solidFill>
                <a:schemeClr val="lt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339" name="Google Shape;339;p13"/>
          <p:cNvSpPr txBox="1"/>
          <p:nvPr/>
        </p:nvSpPr>
        <p:spPr>
          <a:xfrm>
            <a:off x="1524000" y="2405063"/>
            <a:ext cx="21209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(Character Stream)</a:t>
            </a:r>
            <a:endParaRPr/>
          </a:p>
        </p:txBody>
      </p:sp>
      <p:sp>
        <p:nvSpPr>
          <p:cNvPr id="340" name="Google Shape;340;p13"/>
          <p:cNvSpPr txBox="1"/>
          <p:nvPr/>
        </p:nvSpPr>
        <p:spPr>
          <a:xfrm>
            <a:off x="8382001" y="2857501"/>
            <a:ext cx="1749425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Intermediate</a:t>
            </a:r>
            <a:endParaRPr/>
          </a:p>
          <a:p>
            <a:r>
              <a:rPr lang="en-US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Representation</a:t>
            </a:r>
            <a:endParaRPr/>
          </a:p>
        </p:txBody>
      </p:sp>
      <p:sp>
        <p:nvSpPr>
          <p:cNvPr id="341" name="Google Shape;341;p13"/>
          <p:cNvSpPr/>
          <p:nvPr/>
        </p:nvSpPr>
        <p:spPr>
          <a:xfrm>
            <a:off x="8167689" y="6488113"/>
            <a:ext cx="235267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Target machine code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14"/>
          <p:cNvSpPr txBox="1">
            <a:spLocks noGrp="1"/>
          </p:cNvSpPr>
          <p:nvPr>
            <p:ph type="title"/>
          </p:nvPr>
        </p:nvSpPr>
        <p:spPr>
          <a:xfrm>
            <a:off x="2209800" y="228601"/>
            <a:ext cx="7772400" cy="84296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b" anchorCtr="0">
            <a:normAutofit/>
          </a:bodyPr>
          <a:lstStyle/>
          <a:p>
            <a:pPr algn="ctr">
              <a:spcBef>
                <a:spcPts val="0"/>
              </a:spcBef>
              <a:buClr>
                <a:srgbClr val="7A9798"/>
              </a:buClr>
              <a:buSzPts val="3300"/>
            </a:pPr>
            <a:r>
              <a:rPr lang="en-US"/>
              <a:t>The Structure of a Compiler</a:t>
            </a:r>
            <a:endParaRPr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348" name="Google Shape;348;p14"/>
          <p:cNvSpPr txBox="1">
            <a:spLocks noGrp="1"/>
          </p:cNvSpPr>
          <p:nvPr>
            <p:ph type="sldNum" sz="quarter" idx="12"/>
          </p:nvPr>
        </p:nvSpPr>
        <p:spPr>
          <a:xfrm>
            <a:off x="5885688" y="1026373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45700" tIns="45700" rIns="45700" bIns="45700" rtlCol="0" anchor="ctr" anchorCtr="0">
            <a:normAutofit/>
          </a:bodyPr>
          <a:lstStyle/>
          <a:p>
            <a:pPr algn="ctr"/>
            <a:fld id="{00000000-1234-1234-1234-123412341234}" type="slidenum">
              <a:rPr lang="en-US">
                <a:latin typeface="Arimo"/>
                <a:ea typeface="Arimo"/>
                <a:cs typeface="Arimo"/>
                <a:sym typeface="Arimo"/>
              </a:rPr>
              <a:pPr algn="ctr"/>
              <a:t>14</a:t>
            </a:fld>
            <a:endParaRPr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349" name="Google Shape;349;p14"/>
          <p:cNvSpPr/>
          <p:nvPr/>
        </p:nvSpPr>
        <p:spPr>
          <a:xfrm>
            <a:off x="3752824" y="2024050"/>
            <a:ext cx="1219200" cy="685800"/>
          </a:xfrm>
          <a:prstGeom prst="rect">
            <a:avLst/>
          </a:prstGeom>
          <a:solidFill>
            <a:srgbClr val="D4985E"/>
          </a:solidFill>
          <a:ln>
            <a:noFill/>
          </a:ln>
          <a:effectLst>
            <a:outerShdw blurRad="508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Scanner</a:t>
            </a:r>
            <a:endParaRPr/>
          </a:p>
        </p:txBody>
      </p:sp>
      <p:sp>
        <p:nvSpPr>
          <p:cNvPr id="350" name="Google Shape;350;p14"/>
          <p:cNvSpPr/>
          <p:nvPr/>
        </p:nvSpPr>
        <p:spPr>
          <a:xfrm>
            <a:off x="6191224" y="2024050"/>
            <a:ext cx="1219200" cy="685800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508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b="1">
                <a:solidFill>
                  <a:srgbClr val="FFFF00"/>
                </a:solidFill>
                <a:latin typeface="Arimo"/>
                <a:ea typeface="Arimo"/>
                <a:cs typeface="Arimo"/>
                <a:sym typeface="Arimo"/>
              </a:rPr>
              <a:t>Parser</a:t>
            </a:r>
            <a:endParaRPr/>
          </a:p>
        </p:txBody>
      </p:sp>
      <p:sp>
        <p:nvSpPr>
          <p:cNvPr id="351" name="Google Shape;351;p14"/>
          <p:cNvSpPr/>
          <p:nvPr/>
        </p:nvSpPr>
        <p:spPr>
          <a:xfrm>
            <a:off x="8629624" y="2024050"/>
            <a:ext cx="1219200" cy="685800"/>
          </a:xfrm>
          <a:prstGeom prst="rect">
            <a:avLst/>
          </a:prstGeom>
          <a:solidFill>
            <a:srgbClr val="D4985E"/>
          </a:solidFill>
          <a:ln>
            <a:noFill/>
          </a:ln>
          <a:effectLst>
            <a:outerShdw blurRad="508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Semantic</a:t>
            </a:r>
            <a:endParaRPr/>
          </a:p>
          <a:p>
            <a:pPr algn="ctr"/>
            <a:r>
              <a:rPr lang="en-US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Routines</a:t>
            </a:r>
            <a:endParaRPr/>
          </a:p>
        </p:txBody>
      </p:sp>
      <p:sp>
        <p:nvSpPr>
          <p:cNvPr id="352" name="Google Shape;352;p14"/>
          <p:cNvSpPr/>
          <p:nvPr/>
        </p:nvSpPr>
        <p:spPr>
          <a:xfrm>
            <a:off x="8629624" y="5605450"/>
            <a:ext cx="1219200" cy="685800"/>
          </a:xfrm>
          <a:prstGeom prst="rect">
            <a:avLst/>
          </a:prstGeom>
          <a:solidFill>
            <a:srgbClr val="D4985E"/>
          </a:solidFill>
          <a:ln>
            <a:noFill/>
          </a:ln>
          <a:effectLst>
            <a:outerShdw blurRad="508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Code</a:t>
            </a:r>
            <a:endParaRPr/>
          </a:p>
          <a:p>
            <a:pPr algn="ctr"/>
            <a:r>
              <a:rPr lang="en-US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Generator</a:t>
            </a:r>
            <a:endParaRPr/>
          </a:p>
        </p:txBody>
      </p:sp>
      <p:sp>
        <p:nvSpPr>
          <p:cNvPr id="353" name="Google Shape;353;p14"/>
          <p:cNvSpPr/>
          <p:nvPr/>
        </p:nvSpPr>
        <p:spPr>
          <a:xfrm>
            <a:off x="8629624" y="3929050"/>
            <a:ext cx="1219200" cy="685800"/>
          </a:xfrm>
          <a:prstGeom prst="rect">
            <a:avLst/>
          </a:prstGeom>
          <a:solidFill>
            <a:srgbClr val="D4985E"/>
          </a:solidFill>
          <a:ln>
            <a:noFill/>
          </a:ln>
          <a:effectLst>
            <a:outerShdw blurRad="508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Optimizer</a:t>
            </a:r>
            <a:endParaRPr/>
          </a:p>
        </p:txBody>
      </p:sp>
      <p:cxnSp>
        <p:nvCxnSpPr>
          <p:cNvPr id="354" name="Google Shape;354;p14"/>
          <p:cNvCxnSpPr/>
          <p:nvPr/>
        </p:nvCxnSpPr>
        <p:spPr>
          <a:xfrm>
            <a:off x="2533650" y="2328863"/>
            <a:ext cx="1219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55" name="Google Shape;355;p14"/>
          <p:cNvCxnSpPr/>
          <p:nvPr/>
        </p:nvCxnSpPr>
        <p:spPr>
          <a:xfrm>
            <a:off x="4972050" y="2328863"/>
            <a:ext cx="1219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56" name="Google Shape;356;p14"/>
          <p:cNvCxnSpPr/>
          <p:nvPr/>
        </p:nvCxnSpPr>
        <p:spPr>
          <a:xfrm>
            <a:off x="7410450" y="2328863"/>
            <a:ext cx="1219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57" name="Google Shape;357;p14"/>
          <p:cNvCxnSpPr/>
          <p:nvPr/>
        </p:nvCxnSpPr>
        <p:spPr>
          <a:xfrm>
            <a:off x="9239250" y="2709863"/>
            <a:ext cx="0" cy="1219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58" name="Google Shape;358;p14"/>
          <p:cNvCxnSpPr/>
          <p:nvPr/>
        </p:nvCxnSpPr>
        <p:spPr>
          <a:xfrm>
            <a:off x="9239250" y="4614863"/>
            <a:ext cx="0" cy="990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59" name="Google Shape;359;p14"/>
          <p:cNvCxnSpPr/>
          <p:nvPr/>
        </p:nvCxnSpPr>
        <p:spPr>
          <a:xfrm>
            <a:off x="9239250" y="6291263"/>
            <a:ext cx="0" cy="381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60" name="Google Shape;360;p14"/>
          <p:cNvSpPr txBox="1"/>
          <p:nvPr/>
        </p:nvSpPr>
        <p:spPr>
          <a:xfrm>
            <a:off x="2381250" y="1643064"/>
            <a:ext cx="1060450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Source</a:t>
            </a:r>
            <a:endParaRPr/>
          </a:p>
          <a:p>
            <a:r>
              <a:rPr lang="en-US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Program</a:t>
            </a:r>
            <a:endParaRPr/>
          </a:p>
        </p:txBody>
      </p:sp>
      <p:sp>
        <p:nvSpPr>
          <p:cNvPr id="361" name="Google Shape;361;p14"/>
          <p:cNvSpPr txBox="1"/>
          <p:nvPr/>
        </p:nvSpPr>
        <p:spPr>
          <a:xfrm>
            <a:off x="5048250" y="1947863"/>
            <a:ext cx="94138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Tokens</a:t>
            </a:r>
            <a:endParaRPr/>
          </a:p>
        </p:txBody>
      </p:sp>
      <p:sp>
        <p:nvSpPr>
          <p:cNvPr id="362" name="Google Shape;362;p14"/>
          <p:cNvSpPr txBox="1"/>
          <p:nvPr/>
        </p:nvSpPr>
        <p:spPr>
          <a:xfrm>
            <a:off x="7562851" y="1947863"/>
            <a:ext cx="112077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b="1">
                <a:solidFill>
                  <a:srgbClr val="00B0F0"/>
                </a:solidFill>
                <a:latin typeface="Arimo"/>
                <a:ea typeface="Arimo"/>
                <a:cs typeface="Arimo"/>
                <a:sym typeface="Arimo"/>
              </a:rPr>
              <a:t>Syntactic</a:t>
            </a:r>
            <a:endParaRPr/>
          </a:p>
        </p:txBody>
      </p:sp>
      <p:sp>
        <p:nvSpPr>
          <p:cNvPr id="363" name="Google Shape;363;p14"/>
          <p:cNvSpPr txBox="1"/>
          <p:nvPr/>
        </p:nvSpPr>
        <p:spPr>
          <a:xfrm>
            <a:off x="7562850" y="2328863"/>
            <a:ext cx="112395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b="1">
                <a:solidFill>
                  <a:srgbClr val="00B0F0"/>
                </a:solidFill>
                <a:latin typeface="Arimo"/>
                <a:ea typeface="Arimo"/>
                <a:cs typeface="Arimo"/>
                <a:sym typeface="Arimo"/>
              </a:rPr>
              <a:t>Structure</a:t>
            </a:r>
            <a:endParaRPr/>
          </a:p>
        </p:txBody>
      </p:sp>
      <p:cxnSp>
        <p:nvCxnSpPr>
          <p:cNvPr id="364" name="Google Shape;364;p14"/>
          <p:cNvCxnSpPr/>
          <p:nvPr/>
        </p:nvCxnSpPr>
        <p:spPr>
          <a:xfrm rot="10800000">
            <a:off x="8248650" y="3700463"/>
            <a:ext cx="990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dashDot"/>
            <a:round/>
            <a:headEnd type="none" w="med" len="med"/>
            <a:tailEnd type="none" w="med" len="med"/>
          </a:ln>
        </p:spPr>
      </p:cxnSp>
      <p:cxnSp>
        <p:nvCxnSpPr>
          <p:cNvPr id="365" name="Google Shape;365;p14"/>
          <p:cNvCxnSpPr/>
          <p:nvPr/>
        </p:nvCxnSpPr>
        <p:spPr>
          <a:xfrm>
            <a:off x="8248650" y="3700463"/>
            <a:ext cx="0" cy="1447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dashDot"/>
            <a:round/>
            <a:headEnd type="none" w="med" len="med"/>
            <a:tailEnd type="none" w="med" len="med"/>
          </a:ln>
        </p:spPr>
      </p:cxnSp>
      <p:cxnSp>
        <p:nvCxnSpPr>
          <p:cNvPr id="366" name="Google Shape;366;p14"/>
          <p:cNvCxnSpPr/>
          <p:nvPr/>
        </p:nvCxnSpPr>
        <p:spPr>
          <a:xfrm>
            <a:off x="8248650" y="5148263"/>
            <a:ext cx="990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dashDot"/>
            <a:round/>
            <a:headEnd type="none" w="med" len="med"/>
            <a:tailEnd type="triangle" w="med" len="med"/>
          </a:ln>
        </p:spPr>
      </p:cxnSp>
      <p:sp>
        <p:nvSpPr>
          <p:cNvPr id="367" name="Google Shape;367;p14"/>
          <p:cNvSpPr/>
          <p:nvPr/>
        </p:nvSpPr>
        <p:spPr>
          <a:xfrm>
            <a:off x="3676624" y="4005250"/>
            <a:ext cx="2057400" cy="990600"/>
          </a:xfrm>
          <a:prstGeom prst="rect">
            <a:avLst/>
          </a:prstGeom>
          <a:solidFill>
            <a:srgbClr val="D4985E"/>
          </a:solidFill>
          <a:ln>
            <a:noFill/>
          </a:ln>
          <a:effectLst>
            <a:outerShdw blurRad="508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Symbol and</a:t>
            </a:r>
            <a:endParaRPr/>
          </a:p>
          <a:p>
            <a:pPr algn="ctr"/>
            <a:r>
              <a:rPr lang="en-US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Attribute</a:t>
            </a:r>
            <a:endParaRPr/>
          </a:p>
          <a:p>
            <a:pPr algn="ctr"/>
            <a:r>
              <a:rPr lang="en-US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Tables</a:t>
            </a:r>
            <a:endParaRPr/>
          </a:p>
        </p:txBody>
      </p:sp>
      <p:sp>
        <p:nvSpPr>
          <p:cNvPr id="368" name="Google Shape;368;p14"/>
          <p:cNvSpPr txBox="1"/>
          <p:nvPr/>
        </p:nvSpPr>
        <p:spPr>
          <a:xfrm>
            <a:off x="4057650" y="5148263"/>
            <a:ext cx="1646238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(Used by all</a:t>
            </a:r>
            <a:endParaRPr/>
          </a:p>
          <a:p>
            <a:r>
              <a:rPr lang="en-US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Phases of </a:t>
            </a:r>
            <a:endParaRPr/>
          </a:p>
          <a:p>
            <a:r>
              <a:rPr lang="en-US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The Compiler)</a:t>
            </a:r>
            <a:endParaRPr/>
          </a:p>
        </p:txBody>
      </p:sp>
      <p:sp>
        <p:nvSpPr>
          <p:cNvPr id="369" name="Google Shape;369;p14"/>
          <p:cNvSpPr/>
          <p:nvPr/>
        </p:nvSpPr>
        <p:spPr>
          <a:xfrm>
            <a:off x="1738282" y="2909862"/>
            <a:ext cx="6357982" cy="3643338"/>
          </a:xfrm>
          <a:prstGeom prst="rect">
            <a:avLst/>
          </a:prstGeom>
          <a:solidFill>
            <a:srgbClr val="41414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indent="-228600"/>
            <a:r>
              <a:rPr lang="en-US" sz="3600" b="1">
                <a:solidFill>
                  <a:srgbClr val="F7C120"/>
                </a:solidFill>
                <a:latin typeface="Arimo"/>
                <a:ea typeface="Arimo"/>
                <a:cs typeface="Arimo"/>
                <a:sym typeface="Arimo"/>
              </a:rPr>
              <a:t>Parser </a:t>
            </a:r>
            <a:endParaRPr/>
          </a:p>
          <a:p>
            <a:pPr marL="228600" indent="-228600">
              <a:buClr>
                <a:srgbClr val="FFFFFF"/>
              </a:buClr>
              <a:buSzPts val="1800"/>
              <a:buFont typeface="Noto Sans Symbols"/>
              <a:buChar char="⮚"/>
            </a:pPr>
            <a:r>
              <a:rPr lang="en-US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Given a formal syntax specification (typically as a CFG ), the parser reads tokens and groups them into units as specified by the productions of the CFG being used.</a:t>
            </a:r>
            <a:endParaRPr/>
          </a:p>
          <a:p>
            <a:pPr marL="228600" indent="-228600">
              <a:buClr>
                <a:srgbClr val="FFFFFF"/>
              </a:buClr>
              <a:buSzPts val="1800"/>
              <a:buFont typeface="Noto Sans Symbols"/>
              <a:buChar char="⮚"/>
            </a:pPr>
            <a:r>
              <a:rPr lang="en-US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As syntactic structure is recognized, the parser either calls corresponding semantic routines directly or builds a </a:t>
            </a:r>
            <a:r>
              <a:rPr lang="en-US" b="1">
                <a:solidFill>
                  <a:srgbClr val="FFFF00"/>
                </a:solidFill>
                <a:latin typeface="Arimo"/>
                <a:ea typeface="Arimo"/>
                <a:cs typeface="Arimo"/>
                <a:sym typeface="Arimo"/>
              </a:rPr>
              <a:t>syntax tree</a:t>
            </a:r>
            <a:r>
              <a:rPr lang="en-US">
                <a:solidFill>
                  <a:srgbClr val="FFFF00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  <a:endParaRPr sz="2000" b="1">
              <a:solidFill>
                <a:srgbClr val="FFFF00"/>
              </a:solidFill>
              <a:latin typeface="Arimo"/>
              <a:ea typeface="Arimo"/>
              <a:cs typeface="Arimo"/>
              <a:sym typeface="Arimo"/>
            </a:endParaRPr>
          </a:p>
          <a:p>
            <a:pPr marL="228600" indent="-228600">
              <a:buClr>
                <a:schemeClr val="lt1"/>
              </a:buClr>
              <a:buSzPts val="1400"/>
              <a:buFont typeface="Noto Sans Symbols"/>
              <a:buChar char="🞐"/>
            </a:pPr>
            <a:r>
              <a:rPr lang="en-US" sz="1400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CFG ( Context-Free Grammar )</a:t>
            </a:r>
            <a:endParaRPr/>
          </a:p>
          <a:p>
            <a:pPr marL="228600" indent="-228600">
              <a:buClr>
                <a:schemeClr val="lt1"/>
              </a:buClr>
              <a:buSzPts val="1400"/>
              <a:buFont typeface="Noto Sans Symbols"/>
              <a:buChar char="🞐"/>
            </a:pPr>
            <a:r>
              <a:rPr lang="en-US" sz="1400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BNF ( Backus-Naur Form )</a:t>
            </a:r>
            <a:endParaRPr/>
          </a:p>
          <a:p>
            <a:pPr marL="228600" indent="-228600">
              <a:buClr>
                <a:schemeClr val="lt1"/>
              </a:buClr>
              <a:buSzPts val="1400"/>
              <a:buFont typeface="Noto Sans Symbols"/>
              <a:buChar char="🞐"/>
            </a:pPr>
            <a:r>
              <a:rPr lang="en-US" sz="1400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GAA ( Grammar Analysis Algorithms )</a:t>
            </a:r>
            <a:endParaRPr/>
          </a:p>
          <a:p>
            <a:pPr marL="228600" indent="-228600">
              <a:buClr>
                <a:schemeClr val="lt1"/>
              </a:buClr>
              <a:buSzPts val="1400"/>
              <a:buFont typeface="Noto Sans Symbols"/>
              <a:buChar char="🞐"/>
            </a:pPr>
            <a:r>
              <a:rPr lang="en-US" sz="1400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LL, LR, SLR, LALR Parsers</a:t>
            </a:r>
            <a:endParaRPr/>
          </a:p>
          <a:p>
            <a:pPr marL="228600" indent="-228600">
              <a:buClr>
                <a:schemeClr val="lt1"/>
              </a:buClr>
              <a:buSzPts val="1400"/>
              <a:buFont typeface="Noto Sans Symbols"/>
              <a:buChar char="🞐"/>
            </a:pPr>
            <a:r>
              <a:rPr lang="en-US" sz="1400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Bison</a:t>
            </a:r>
            <a:endParaRPr sz="1400" b="1">
              <a:solidFill>
                <a:schemeClr val="lt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370" name="Google Shape;370;p14"/>
          <p:cNvSpPr txBox="1"/>
          <p:nvPr/>
        </p:nvSpPr>
        <p:spPr>
          <a:xfrm>
            <a:off x="1689100" y="2286000"/>
            <a:ext cx="21209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(Character Stream)</a:t>
            </a:r>
            <a:endParaRPr/>
          </a:p>
        </p:txBody>
      </p:sp>
      <p:sp>
        <p:nvSpPr>
          <p:cNvPr id="371" name="Google Shape;371;p14"/>
          <p:cNvSpPr txBox="1"/>
          <p:nvPr/>
        </p:nvSpPr>
        <p:spPr>
          <a:xfrm>
            <a:off x="8382001" y="2857501"/>
            <a:ext cx="1749425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Intermediate</a:t>
            </a:r>
            <a:endParaRPr/>
          </a:p>
          <a:p>
            <a:r>
              <a:rPr lang="en-US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Representation</a:t>
            </a:r>
            <a:endParaRPr/>
          </a:p>
        </p:txBody>
      </p:sp>
      <p:sp>
        <p:nvSpPr>
          <p:cNvPr id="372" name="Google Shape;372;p14"/>
          <p:cNvSpPr/>
          <p:nvPr/>
        </p:nvSpPr>
        <p:spPr>
          <a:xfrm>
            <a:off x="8167689" y="6488113"/>
            <a:ext cx="235267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Target machine code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15"/>
          <p:cNvSpPr txBox="1">
            <a:spLocks noGrp="1"/>
          </p:cNvSpPr>
          <p:nvPr>
            <p:ph type="title"/>
          </p:nvPr>
        </p:nvSpPr>
        <p:spPr>
          <a:xfrm>
            <a:off x="2209800" y="228601"/>
            <a:ext cx="7772400" cy="84296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b" anchorCtr="0">
            <a:normAutofit/>
          </a:bodyPr>
          <a:lstStyle/>
          <a:p>
            <a:pPr algn="ctr">
              <a:spcBef>
                <a:spcPts val="0"/>
              </a:spcBef>
              <a:buClr>
                <a:srgbClr val="7A9798"/>
              </a:buClr>
              <a:buSzPts val="3300"/>
            </a:pPr>
            <a:r>
              <a:rPr lang="en-US"/>
              <a:t>The Structure of a Compiler</a:t>
            </a:r>
            <a:endParaRPr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379" name="Google Shape;379;p15"/>
          <p:cNvSpPr txBox="1">
            <a:spLocks noGrp="1"/>
          </p:cNvSpPr>
          <p:nvPr>
            <p:ph type="sldNum" sz="quarter" idx="12"/>
          </p:nvPr>
        </p:nvSpPr>
        <p:spPr>
          <a:xfrm>
            <a:off x="5885688" y="1026373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45700" tIns="45700" rIns="45700" bIns="45700" rtlCol="0" anchor="ctr" anchorCtr="0">
            <a:normAutofit/>
          </a:bodyPr>
          <a:lstStyle/>
          <a:p>
            <a:pPr algn="ctr"/>
            <a:fld id="{00000000-1234-1234-1234-123412341234}" type="slidenum">
              <a:rPr lang="en-US">
                <a:latin typeface="Arimo"/>
                <a:ea typeface="Arimo"/>
                <a:cs typeface="Arimo"/>
                <a:sym typeface="Arimo"/>
              </a:rPr>
              <a:pPr algn="ctr"/>
              <a:t>15</a:t>
            </a:fld>
            <a:endParaRPr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380" name="Google Shape;380;p15"/>
          <p:cNvSpPr/>
          <p:nvPr/>
        </p:nvSpPr>
        <p:spPr>
          <a:xfrm>
            <a:off x="3752824" y="2024050"/>
            <a:ext cx="1219200" cy="685800"/>
          </a:xfrm>
          <a:prstGeom prst="rect">
            <a:avLst/>
          </a:prstGeom>
          <a:solidFill>
            <a:srgbClr val="D4985E"/>
          </a:solidFill>
          <a:ln>
            <a:noFill/>
          </a:ln>
          <a:effectLst>
            <a:outerShdw blurRad="508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Scanner</a:t>
            </a:r>
            <a:endParaRPr/>
          </a:p>
        </p:txBody>
      </p:sp>
      <p:sp>
        <p:nvSpPr>
          <p:cNvPr id="381" name="Google Shape;381;p15"/>
          <p:cNvSpPr/>
          <p:nvPr/>
        </p:nvSpPr>
        <p:spPr>
          <a:xfrm>
            <a:off x="6191224" y="2024050"/>
            <a:ext cx="1219200" cy="685800"/>
          </a:xfrm>
          <a:prstGeom prst="rect">
            <a:avLst/>
          </a:prstGeom>
          <a:solidFill>
            <a:srgbClr val="D4985E"/>
          </a:solidFill>
          <a:ln>
            <a:noFill/>
          </a:ln>
          <a:effectLst>
            <a:outerShdw blurRad="508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Parser</a:t>
            </a:r>
            <a:endParaRPr/>
          </a:p>
        </p:txBody>
      </p:sp>
      <p:sp>
        <p:nvSpPr>
          <p:cNvPr id="382" name="Google Shape;382;p15"/>
          <p:cNvSpPr/>
          <p:nvPr/>
        </p:nvSpPr>
        <p:spPr>
          <a:xfrm>
            <a:off x="8629624" y="2024050"/>
            <a:ext cx="1219200" cy="685800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508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b="1">
                <a:solidFill>
                  <a:srgbClr val="FFFF00"/>
                </a:solidFill>
                <a:latin typeface="Arimo"/>
                <a:ea typeface="Arimo"/>
                <a:cs typeface="Arimo"/>
                <a:sym typeface="Arimo"/>
              </a:rPr>
              <a:t>Semantic</a:t>
            </a:r>
            <a:endParaRPr/>
          </a:p>
          <a:p>
            <a:pPr algn="ctr"/>
            <a:r>
              <a:rPr lang="en-US" b="1">
                <a:solidFill>
                  <a:srgbClr val="FFFF00"/>
                </a:solidFill>
                <a:latin typeface="Arimo"/>
                <a:ea typeface="Arimo"/>
                <a:cs typeface="Arimo"/>
                <a:sym typeface="Arimo"/>
              </a:rPr>
              <a:t>Routines</a:t>
            </a:r>
            <a:endParaRPr/>
          </a:p>
        </p:txBody>
      </p:sp>
      <p:sp>
        <p:nvSpPr>
          <p:cNvPr id="383" name="Google Shape;383;p15"/>
          <p:cNvSpPr/>
          <p:nvPr/>
        </p:nvSpPr>
        <p:spPr>
          <a:xfrm>
            <a:off x="8629624" y="5605450"/>
            <a:ext cx="1219200" cy="685800"/>
          </a:xfrm>
          <a:prstGeom prst="rect">
            <a:avLst/>
          </a:prstGeom>
          <a:solidFill>
            <a:srgbClr val="D4985E"/>
          </a:solidFill>
          <a:ln>
            <a:noFill/>
          </a:ln>
          <a:effectLst>
            <a:outerShdw blurRad="508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Code</a:t>
            </a:r>
            <a:endParaRPr/>
          </a:p>
          <a:p>
            <a:pPr algn="ctr"/>
            <a:r>
              <a:rPr lang="en-US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Generator</a:t>
            </a:r>
            <a:endParaRPr/>
          </a:p>
        </p:txBody>
      </p:sp>
      <p:sp>
        <p:nvSpPr>
          <p:cNvPr id="384" name="Google Shape;384;p15"/>
          <p:cNvSpPr/>
          <p:nvPr/>
        </p:nvSpPr>
        <p:spPr>
          <a:xfrm>
            <a:off x="8629624" y="3929050"/>
            <a:ext cx="1219200" cy="685800"/>
          </a:xfrm>
          <a:prstGeom prst="rect">
            <a:avLst/>
          </a:prstGeom>
          <a:solidFill>
            <a:srgbClr val="D4985E"/>
          </a:solidFill>
          <a:ln>
            <a:noFill/>
          </a:ln>
          <a:effectLst>
            <a:outerShdw blurRad="508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Optimizer</a:t>
            </a:r>
            <a:endParaRPr/>
          </a:p>
        </p:txBody>
      </p:sp>
      <p:cxnSp>
        <p:nvCxnSpPr>
          <p:cNvPr id="385" name="Google Shape;385;p15"/>
          <p:cNvCxnSpPr/>
          <p:nvPr/>
        </p:nvCxnSpPr>
        <p:spPr>
          <a:xfrm>
            <a:off x="2533650" y="2328863"/>
            <a:ext cx="1219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86" name="Google Shape;386;p15"/>
          <p:cNvCxnSpPr/>
          <p:nvPr/>
        </p:nvCxnSpPr>
        <p:spPr>
          <a:xfrm>
            <a:off x="4972050" y="2328863"/>
            <a:ext cx="1219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87" name="Google Shape;387;p15"/>
          <p:cNvCxnSpPr/>
          <p:nvPr/>
        </p:nvCxnSpPr>
        <p:spPr>
          <a:xfrm>
            <a:off x="7410450" y="2328863"/>
            <a:ext cx="1219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88" name="Google Shape;388;p15"/>
          <p:cNvCxnSpPr/>
          <p:nvPr/>
        </p:nvCxnSpPr>
        <p:spPr>
          <a:xfrm>
            <a:off x="9239250" y="2709863"/>
            <a:ext cx="0" cy="1219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89" name="Google Shape;389;p15"/>
          <p:cNvCxnSpPr/>
          <p:nvPr/>
        </p:nvCxnSpPr>
        <p:spPr>
          <a:xfrm>
            <a:off x="9239250" y="4614863"/>
            <a:ext cx="0" cy="990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90" name="Google Shape;390;p15"/>
          <p:cNvCxnSpPr/>
          <p:nvPr/>
        </p:nvCxnSpPr>
        <p:spPr>
          <a:xfrm>
            <a:off x="9239250" y="6291263"/>
            <a:ext cx="0" cy="381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91" name="Google Shape;391;p15"/>
          <p:cNvSpPr txBox="1"/>
          <p:nvPr/>
        </p:nvSpPr>
        <p:spPr>
          <a:xfrm>
            <a:off x="2381250" y="1643064"/>
            <a:ext cx="1060450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Source</a:t>
            </a:r>
            <a:endParaRPr/>
          </a:p>
          <a:p>
            <a:r>
              <a:rPr lang="en-US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Program</a:t>
            </a:r>
            <a:endParaRPr/>
          </a:p>
        </p:txBody>
      </p:sp>
      <p:sp>
        <p:nvSpPr>
          <p:cNvPr id="392" name="Google Shape;392;p15"/>
          <p:cNvSpPr txBox="1"/>
          <p:nvPr/>
        </p:nvSpPr>
        <p:spPr>
          <a:xfrm>
            <a:off x="1524000" y="2405063"/>
            <a:ext cx="21209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(Character Stream)</a:t>
            </a:r>
            <a:endParaRPr/>
          </a:p>
        </p:txBody>
      </p:sp>
      <p:sp>
        <p:nvSpPr>
          <p:cNvPr id="393" name="Google Shape;393;p15"/>
          <p:cNvSpPr txBox="1"/>
          <p:nvPr/>
        </p:nvSpPr>
        <p:spPr>
          <a:xfrm>
            <a:off x="5048250" y="1947863"/>
            <a:ext cx="94138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Tokens</a:t>
            </a:r>
            <a:endParaRPr/>
          </a:p>
        </p:txBody>
      </p:sp>
      <p:sp>
        <p:nvSpPr>
          <p:cNvPr id="394" name="Google Shape;394;p15"/>
          <p:cNvSpPr txBox="1"/>
          <p:nvPr/>
        </p:nvSpPr>
        <p:spPr>
          <a:xfrm>
            <a:off x="7562851" y="1947863"/>
            <a:ext cx="112077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Syntactic</a:t>
            </a:r>
            <a:endParaRPr/>
          </a:p>
        </p:txBody>
      </p:sp>
      <p:sp>
        <p:nvSpPr>
          <p:cNvPr id="395" name="Google Shape;395;p15"/>
          <p:cNvSpPr txBox="1"/>
          <p:nvPr/>
        </p:nvSpPr>
        <p:spPr>
          <a:xfrm>
            <a:off x="7562850" y="2328863"/>
            <a:ext cx="112395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Structure</a:t>
            </a:r>
            <a:endParaRPr/>
          </a:p>
        </p:txBody>
      </p:sp>
      <p:sp>
        <p:nvSpPr>
          <p:cNvPr id="396" name="Google Shape;396;p15"/>
          <p:cNvSpPr txBox="1"/>
          <p:nvPr/>
        </p:nvSpPr>
        <p:spPr>
          <a:xfrm>
            <a:off x="8453439" y="2857501"/>
            <a:ext cx="1749425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b="1">
                <a:solidFill>
                  <a:srgbClr val="00B0F0"/>
                </a:solidFill>
                <a:latin typeface="Arimo"/>
                <a:ea typeface="Arimo"/>
                <a:cs typeface="Arimo"/>
                <a:sym typeface="Arimo"/>
              </a:rPr>
              <a:t>Intermediate</a:t>
            </a:r>
            <a:endParaRPr/>
          </a:p>
          <a:p>
            <a:r>
              <a:rPr lang="en-US" b="1">
                <a:solidFill>
                  <a:srgbClr val="00B0F0"/>
                </a:solidFill>
                <a:latin typeface="Arimo"/>
                <a:ea typeface="Arimo"/>
                <a:cs typeface="Arimo"/>
                <a:sym typeface="Arimo"/>
              </a:rPr>
              <a:t>Representation</a:t>
            </a:r>
            <a:endParaRPr/>
          </a:p>
        </p:txBody>
      </p:sp>
      <p:cxnSp>
        <p:nvCxnSpPr>
          <p:cNvPr id="397" name="Google Shape;397;p15"/>
          <p:cNvCxnSpPr/>
          <p:nvPr/>
        </p:nvCxnSpPr>
        <p:spPr>
          <a:xfrm rot="10800000">
            <a:off x="8248650" y="3700463"/>
            <a:ext cx="990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dashDot"/>
            <a:round/>
            <a:headEnd type="none" w="med" len="med"/>
            <a:tailEnd type="none" w="med" len="med"/>
          </a:ln>
        </p:spPr>
      </p:cxnSp>
      <p:cxnSp>
        <p:nvCxnSpPr>
          <p:cNvPr id="398" name="Google Shape;398;p15"/>
          <p:cNvCxnSpPr/>
          <p:nvPr/>
        </p:nvCxnSpPr>
        <p:spPr>
          <a:xfrm>
            <a:off x="8248650" y="3700463"/>
            <a:ext cx="0" cy="1447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dashDot"/>
            <a:round/>
            <a:headEnd type="none" w="med" len="med"/>
            <a:tailEnd type="none" w="med" len="med"/>
          </a:ln>
        </p:spPr>
      </p:cxnSp>
      <p:cxnSp>
        <p:nvCxnSpPr>
          <p:cNvPr id="399" name="Google Shape;399;p15"/>
          <p:cNvCxnSpPr/>
          <p:nvPr/>
        </p:nvCxnSpPr>
        <p:spPr>
          <a:xfrm>
            <a:off x="8248650" y="5148263"/>
            <a:ext cx="990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dashDot"/>
            <a:round/>
            <a:headEnd type="none" w="med" len="med"/>
            <a:tailEnd type="triangle" w="med" len="med"/>
          </a:ln>
        </p:spPr>
      </p:cxnSp>
      <p:sp>
        <p:nvSpPr>
          <p:cNvPr id="400" name="Google Shape;400;p15"/>
          <p:cNvSpPr/>
          <p:nvPr/>
        </p:nvSpPr>
        <p:spPr>
          <a:xfrm>
            <a:off x="3676624" y="4005250"/>
            <a:ext cx="2057400" cy="990600"/>
          </a:xfrm>
          <a:prstGeom prst="rect">
            <a:avLst/>
          </a:prstGeom>
          <a:solidFill>
            <a:srgbClr val="D4985E"/>
          </a:solidFill>
          <a:ln>
            <a:noFill/>
          </a:ln>
          <a:effectLst>
            <a:outerShdw blurRad="508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Symbol and</a:t>
            </a:r>
            <a:endParaRPr/>
          </a:p>
          <a:p>
            <a:pPr algn="ctr"/>
            <a:r>
              <a:rPr lang="en-US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Attribute</a:t>
            </a:r>
            <a:endParaRPr/>
          </a:p>
          <a:p>
            <a:pPr algn="ctr"/>
            <a:r>
              <a:rPr lang="en-US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Tables</a:t>
            </a:r>
            <a:endParaRPr/>
          </a:p>
        </p:txBody>
      </p:sp>
      <p:sp>
        <p:nvSpPr>
          <p:cNvPr id="401" name="Google Shape;401;p15"/>
          <p:cNvSpPr txBox="1"/>
          <p:nvPr/>
        </p:nvSpPr>
        <p:spPr>
          <a:xfrm>
            <a:off x="4057650" y="5148263"/>
            <a:ext cx="1646238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(Used by all</a:t>
            </a:r>
            <a:endParaRPr/>
          </a:p>
          <a:p>
            <a:r>
              <a:rPr lang="en-US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Phases of </a:t>
            </a:r>
            <a:endParaRPr/>
          </a:p>
          <a:p>
            <a:r>
              <a:rPr lang="en-US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The Compiler)</a:t>
            </a:r>
            <a:endParaRPr/>
          </a:p>
        </p:txBody>
      </p:sp>
      <p:sp>
        <p:nvSpPr>
          <p:cNvPr id="402" name="Google Shape;402;p15"/>
          <p:cNvSpPr/>
          <p:nvPr/>
        </p:nvSpPr>
        <p:spPr>
          <a:xfrm>
            <a:off x="1738282" y="3071810"/>
            <a:ext cx="6357600" cy="3358800"/>
          </a:xfrm>
          <a:prstGeom prst="rect">
            <a:avLst/>
          </a:prstGeom>
          <a:solidFill>
            <a:srgbClr val="41414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indent="-228600"/>
            <a:r>
              <a:rPr lang="en-US" sz="3600" b="1">
                <a:solidFill>
                  <a:srgbClr val="F7C120"/>
                </a:solidFill>
                <a:latin typeface="Arimo"/>
                <a:ea typeface="Arimo"/>
                <a:cs typeface="Arimo"/>
                <a:sym typeface="Arimo"/>
              </a:rPr>
              <a:t>Semantic Routines</a:t>
            </a:r>
            <a:endParaRPr/>
          </a:p>
          <a:p>
            <a:pPr marL="228600" indent="-228600">
              <a:lnSpc>
                <a:spcPct val="90000"/>
              </a:lnSpc>
              <a:buClr>
                <a:schemeClr val="lt1"/>
              </a:buClr>
              <a:buSzPts val="1800"/>
              <a:buFont typeface="Noto Sans Symbols"/>
              <a:buChar char="⮚"/>
            </a:pPr>
            <a:r>
              <a:rPr lang="en-US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 Perform two functions</a:t>
            </a:r>
            <a:endParaRPr/>
          </a:p>
          <a:p>
            <a:pPr lvl="1" indent="-114300">
              <a:lnSpc>
                <a:spcPct val="90000"/>
              </a:lnSpc>
              <a:buClr>
                <a:srgbClr val="FFFFFF"/>
              </a:buClr>
              <a:buSzPts val="1800"/>
              <a:buFont typeface="Noto Sans Symbols"/>
              <a:buChar char="■"/>
            </a:pPr>
            <a:r>
              <a:rPr lang="en-US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 Check the static semantics of each construct</a:t>
            </a:r>
            <a:endParaRPr/>
          </a:p>
          <a:p>
            <a:pPr lvl="1" indent="-114300">
              <a:lnSpc>
                <a:spcPct val="90000"/>
              </a:lnSpc>
              <a:buClr>
                <a:srgbClr val="FFFFFF"/>
              </a:buClr>
              <a:buSzPts val="1800"/>
              <a:buFont typeface="Noto Sans Symbols"/>
              <a:buChar char="■"/>
            </a:pPr>
            <a:r>
              <a:rPr lang="en-US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 Do the actual translation</a:t>
            </a:r>
            <a:endParaRPr/>
          </a:p>
          <a:p>
            <a:pPr marL="228600" indent="-228600">
              <a:lnSpc>
                <a:spcPct val="90000"/>
              </a:lnSpc>
              <a:buClr>
                <a:schemeClr val="lt1"/>
              </a:buClr>
              <a:buSzPts val="1800"/>
              <a:buFont typeface="Noto Sans Symbols"/>
              <a:buChar char="⮚"/>
            </a:pPr>
            <a:r>
              <a:rPr lang="en-US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 The heart of a compiler</a:t>
            </a:r>
            <a:endParaRPr/>
          </a:p>
          <a:p>
            <a:pPr marL="228600" indent="-101600">
              <a:lnSpc>
                <a:spcPct val="90000"/>
              </a:lnSpc>
              <a:buClr>
                <a:schemeClr val="dk1"/>
              </a:buClr>
              <a:buSzPts val="2000"/>
            </a:pPr>
            <a:endParaRPr sz="2000" b="1">
              <a:solidFill>
                <a:srgbClr val="F7C120"/>
              </a:solidFill>
              <a:latin typeface="Arimo"/>
              <a:ea typeface="Arimo"/>
              <a:cs typeface="Arimo"/>
              <a:sym typeface="Arimo"/>
            </a:endParaRPr>
          </a:p>
          <a:p>
            <a:pPr marL="228600" indent="-228600">
              <a:buClr>
                <a:schemeClr val="lt1"/>
              </a:buClr>
              <a:buSzPts val="1400"/>
              <a:buFont typeface="Noto Sans Symbols"/>
              <a:buChar char="🞐"/>
            </a:pPr>
            <a:r>
              <a:rPr lang="en-US" sz="1400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Syntax Directed Translation</a:t>
            </a:r>
            <a:endParaRPr/>
          </a:p>
          <a:p>
            <a:pPr marL="228600" indent="-228600">
              <a:buClr>
                <a:schemeClr val="lt1"/>
              </a:buClr>
              <a:buSzPts val="1400"/>
              <a:buFont typeface="Noto Sans Symbols"/>
              <a:buChar char="🞐"/>
            </a:pPr>
            <a:r>
              <a:rPr lang="en-US" sz="1400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Semantic Processing Techniques</a:t>
            </a:r>
            <a:endParaRPr/>
          </a:p>
          <a:p>
            <a:pPr marL="228600" indent="-228600">
              <a:buClr>
                <a:schemeClr val="lt1"/>
              </a:buClr>
              <a:buSzPts val="1400"/>
              <a:buFont typeface="Noto Sans Symbols"/>
              <a:buChar char="🞐"/>
            </a:pPr>
            <a:r>
              <a:rPr lang="en-US" sz="1400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IR (Intermediate Representation)</a:t>
            </a:r>
            <a:endParaRPr/>
          </a:p>
        </p:txBody>
      </p:sp>
      <p:sp>
        <p:nvSpPr>
          <p:cNvPr id="403" name="Google Shape;403;p15"/>
          <p:cNvSpPr/>
          <p:nvPr/>
        </p:nvSpPr>
        <p:spPr>
          <a:xfrm>
            <a:off x="8167689" y="6488113"/>
            <a:ext cx="235267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Target machine code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6"/>
          <p:cNvSpPr txBox="1">
            <a:spLocks noGrp="1"/>
          </p:cNvSpPr>
          <p:nvPr>
            <p:ph type="title"/>
          </p:nvPr>
        </p:nvSpPr>
        <p:spPr>
          <a:xfrm>
            <a:off x="2209800" y="228601"/>
            <a:ext cx="7772400" cy="84296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b" anchorCtr="0">
            <a:normAutofit/>
          </a:bodyPr>
          <a:lstStyle/>
          <a:p>
            <a:pPr algn="ctr">
              <a:spcBef>
                <a:spcPts val="0"/>
              </a:spcBef>
              <a:buClr>
                <a:srgbClr val="7A9798"/>
              </a:buClr>
              <a:buSzPts val="3300"/>
            </a:pPr>
            <a:r>
              <a:rPr lang="en-US"/>
              <a:t>The Structure of a Compiler</a:t>
            </a:r>
            <a:endParaRPr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410" name="Google Shape;410;p16"/>
          <p:cNvSpPr txBox="1">
            <a:spLocks noGrp="1"/>
          </p:cNvSpPr>
          <p:nvPr>
            <p:ph type="sldNum" sz="quarter" idx="12"/>
          </p:nvPr>
        </p:nvSpPr>
        <p:spPr>
          <a:xfrm>
            <a:off x="5885688" y="1026373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45700" tIns="45700" rIns="45700" bIns="45700" rtlCol="0" anchor="ctr" anchorCtr="0">
            <a:normAutofit/>
          </a:bodyPr>
          <a:lstStyle/>
          <a:p>
            <a:pPr algn="ctr"/>
            <a:fld id="{00000000-1234-1234-1234-123412341234}" type="slidenum">
              <a:rPr lang="en-US">
                <a:latin typeface="Arimo"/>
                <a:ea typeface="Arimo"/>
                <a:cs typeface="Arimo"/>
                <a:sym typeface="Arimo"/>
              </a:rPr>
              <a:pPr algn="ctr"/>
              <a:t>16</a:t>
            </a:fld>
            <a:endParaRPr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411" name="Google Shape;411;p16"/>
          <p:cNvSpPr/>
          <p:nvPr/>
        </p:nvSpPr>
        <p:spPr>
          <a:xfrm>
            <a:off x="3752824" y="2024050"/>
            <a:ext cx="1219200" cy="685800"/>
          </a:xfrm>
          <a:prstGeom prst="rect">
            <a:avLst/>
          </a:prstGeom>
          <a:solidFill>
            <a:srgbClr val="D4985E"/>
          </a:solidFill>
          <a:ln>
            <a:noFill/>
          </a:ln>
          <a:effectLst>
            <a:outerShdw blurRad="508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Scanner</a:t>
            </a:r>
            <a:endParaRPr/>
          </a:p>
        </p:txBody>
      </p:sp>
      <p:sp>
        <p:nvSpPr>
          <p:cNvPr id="412" name="Google Shape;412;p16"/>
          <p:cNvSpPr/>
          <p:nvPr/>
        </p:nvSpPr>
        <p:spPr>
          <a:xfrm>
            <a:off x="6191224" y="2024050"/>
            <a:ext cx="1219200" cy="685800"/>
          </a:xfrm>
          <a:prstGeom prst="rect">
            <a:avLst/>
          </a:prstGeom>
          <a:solidFill>
            <a:srgbClr val="D4985E"/>
          </a:solidFill>
          <a:ln>
            <a:noFill/>
          </a:ln>
          <a:effectLst>
            <a:outerShdw blurRad="508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Parser</a:t>
            </a:r>
            <a:endParaRPr/>
          </a:p>
        </p:txBody>
      </p:sp>
      <p:sp>
        <p:nvSpPr>
          <p:cNvPr id="413" name="Google Shape;413;p16"/>
          <p:cNvSpPr/>
          <p:nvPr/>
        </p:nvSpPr>
        <p:spPr>
          <a:xfrm>
            <a:off x="8629624" y="2024050"/>
            <a:ext cx="1219200" cy="685800"/>
          </a:xfrm>
          <a:prstGeom prst="rect">
            <a:avLst/>
          </a:prstGeom>
          <a:solidFill>
            <a:srgbClr val="D4985E"/>
          </a:solidFill>
          <a:ln>
            <a:noFill/>
          </a:ln>
          <a:effectLst>
            <a:outerShdw blurRad="508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Semantic</a:t>
            </a:r>
            <a:endParaRPr/>
          </a:p>
          <a:p>
            <a:pPr algn="ctr"/>
            <a:r>
              <a:rPr lang="en-US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Routines</a:t>
            </a:r>
            <a:endParaRPr/>
          </a:p>
        </p:txBody>
      </p:sp>
      <p:sp>
        <p:nvSpPr>
          <p:cNvPr id="414" name="Google Shape;414;p16"/>
          <p:cNvSpPr/>
          <p:nvPr/>
        </p:nvSpPr>
        <p:spPr>
          <a:xfrm>
            <a:off x="8629624" y="5605450"/>
            <a:ext cx="1219200" cy="685800"/>
          </a:xfrm>
          <a:prstGeom prst="rect">
            <a:avLst/>
          </a:prstGeom>
          <a:solidFill>
            <a:srgbClr val="D4985E"/>
          </a:solidFill>
          <a:ln>
            <a:noFill/>
          </a:ln>
          <a:effectLst>
            <a:outerShdw blurRad="508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Code</a:t>
            </a:r>
            <a:endParaRPr/>
          </a:p>
          <a:p>
            <a:pPr algn="ctr"/>
            <a:r>
              <a:rPr lang="en-US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Generator</a:t>
            </a:r>
            <a:endParaRPr/>
          </a:p>
        </p:txBody>
      </p:sp>
      <p:sp>
        <p:nvSpPr>
          <p:cNvPr id="415" name="Google Shape;415;p16"/>
          <p:cNvSpPr/>
          <p:nvPr/>
        </p:nvSpPr>
        <p:spPr>
          <a:xfrm>
            <a:off x="8629624" y="3929050"/>
            <a:ext cx="1219200" cy="685800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508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b="1">
                <a:solidFill>
                  <a:srgbClr val="FFFF00"/>
                </a:solidFill>
                <a:latin typeface="Arimo"/>
                <a:ea typeface="Arimo"/>
                <a:cs typeface="Arimo"/>
                <a:sym typeface="Arimo"/>
              </a:rPr>
              <a:t>Optimizer</a:t>
            </a:r>
            <a:endParaRPr/>
          </a:p>
        </p:txBody>
      </p:sp>
      <p:cxnSp>
        <p:nvCxnSpPr>
          <p:cNvPr id="416" name="Google Shape;416;p16"/>
          <p:cNvCxnSpPr/>
          <p:nvPr/>
        </p:nvCxnSpPr>
        <p:spPr>
          <a:xfrm>
            <a:off x="2533650" y="2328863"/>
            <a:ext cx="1219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17" name="Google Shape;417;p16"/>
          <p:cNvCxnSpPr/>
          <p:nvPr/>
        </p:nvCxnSpPr>
        <p:spPr>
          <a:xfrm>
            <a:off x="4972050" y="2328863"/>
            <a:ext cx="1219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18" name="Google Shape;418;p16"/>
          <p:cNvCxnSpPr/>
          <p:nvPr/>
        </p:nvCxnSpPr>
        <p:spPr>
          <a:xfrm>
            <a:off x="7410450" y="2328863"/>
            <a:ext cx="1219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19" name="Google Shape;419;p16"/>
          <p:cNvCxnSpPr/>
          <p:nvPr/>
        </p:nvCxnSpPr>
        <p:spPr>
          <a:xfrm>
            <a:off x="9239250" y="2709863"/>
            <a:ext cx="0" cy="1219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20" name="Google Shape;420;p16"/>
          <p:cNvCxnSpPr/>
          <p:nvPr/>
        </p:nvCxnSpPr>
        <p:spPr>
          <a:xfrm>
            <a:off x="9239250" y="4614863"/>
            <a:ext cx="0" cy="990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21" name="Google Shape;421;p16"/>
          <p:cNvCxnSpPr/>
          <p:nvPr/>
        </p:nvCxnSpPr>
        <p:spPr>
          <a:xfrm>
            <a:off x="9239250" y="6291263"/>
            <a:ext cx="0" cy="381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22" name="Google Shape;422;p16"/>
          <p:cNvSpPr txBox="1"/>
          <p:nvPr/>
        </p:nvSpPr>
        <p:spPr>
          <a:xfrm>
            <a:off x="2381250" y="1643064"/>
            <a:ext cx="1060450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Source</a:t>
            </a:r>
            <a:endParaRPr/>
          </a:p>
          <a:p>
            <a:r>
              <a:rPr lang="en-US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Program</a:t>
            </a:r>
            <a:endParaRPr/>
          </a:p>
        </p:txBody>
      </p:sp>
      <p:sp>
        <p:nvSpPr>
          <p:cNvPr id="423" name="Google Shape;423;p16"/>
          <p:cNvSpPr txBox="1"/>
          <p:nvPr/>
        </p:nvSpPr>
        <p:spPr>
          <a:xfrm>
            <a:off x="5048250" y="1947863"/>
            <a:ext cx="94138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Tokens</a:t>
            </a:r>
            <a:endParaRPr/>
          </a:p>
        </p:txBody>
      </p:sp>
      <p:sp>
        <p:nvSpPr>
          <p:cNvPr id="424" name="Google Shape;424;p16"/>
          <p:cNvSpPr txBox="1"/>
          <p:nvPr/>
        </p:nvSpPr>
        <p:spPr>
          <a:xfrm>
            <a:off x="7562851" y="1947863"/>
            <a:ext cx="112077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Syntactic</a:t>
            </a:r>
            <a:endParaRPr/>
          </a:p>
        </p:txBody>
      </p:sp>
      <p:sp>
        <p:nvSpPr>
          <p:cNvPr id="425" name="Google Shape;425;p16"/>
          <p:cNvSpPr txBox="1"/>
          <p:nvPr/>
        </p:nvSpPr>
        <p:spPr>
          <a:xfrm>
            <a:off x="7562850" y="2328863"/>
            <a:ext cx="112395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Structure</a:t>
            </a:r>
            <a:endParaRPr/>
          </a:p>
        </p:txBody>
      </p:sp>
      <p:cxnSp>
        <p:nvCxnSpPr>
          <p:cNvPr id="426" name="Google Shape;426;p16"/>
          <p:cNvCxnSpPr/>
          <p:nvPr/>
        </p:nvCxnSpPr>
        <p:spPr>
          <a:xfrm rot="10800000">
            <a:off x="8248650" y="3700463"/>
            <a:ext cx="990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dashDot"/>
            <a:round/>
            <a:headEnd type="none" w="med" len="med"/>
            <a:tailEnd type="none" w="med" len="med"/>
          </a:ln>
        </p:spPr>
      </p:cxnSp>
      <p:cxnSp>
        <p:nvCxnSpPr>
          <p:cNvPr id="427" name="Google Shape;427;p16"/>
          <p:cNvCxnSpPr/>
          <p:nvPr/>
        </p:nvCxnSpPr>
        <p:spPr>
          <a:xfrm>
            <a:off x="8248650" y="3700463"/>
            <a:ext cx="0" cy="1447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dashDot"/>
            <a:round/>
            <a:headEnd type="none" w="med" len="med"/>
            <a:tailEnd type="none" w="med" len="med"/>
          </a:ln>
        </p:spPr>
      </p:cxnSp>
      <p:cxnSp>
        <p:nvCxnSpPr>
          <p:cNvPr id="428" name="Google Shape;428;p16"/>
          <p:cNvCxnSpPr/>
          <p:nvPr/>
        </p:nvCxnSpPr>
        <p:spPr>
          <a:xfrm>
            <a:off x="8248650" y="5148263"/>
            <a:ext cx="990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dashDot"/>
            <a:round/>
            <a:headEnd type="none" w="med" len="med"/>
            <a:tailEnd type="triangle" w="med" len="med"/>
          </a:ln>
        </p:spPr>
      </p:cxnSp>
      <p:sp>
        <p:nvSpPr>
          <p:cNvPr id="429" name="Google Shape;429;p16"/>
          <p:cNvSpPr/>
          <p:nvPr/>
        </p:nvSpPr>
        <p:spPr>
          <a:xfrm>
            <a:off x="3676624" y="4005250"/>
            <a:ext cx="2057400" cy="990600"/>
          </a:xfrm>
          <a:prstGeom prst="rect">
            <a:avLst/>
          </a:prstGeom>
          <a:solidFill>
            <a:srgbClr val="D4985E"/>
          </a:solidFill>
          <a:ln>
            <a:noFill/>
          </a:ln>
          <a:effectLst>
            <a:outerShdw blurRad="508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Symbol and</a:t>
            </a:r>
            <a:endParaRPr/>
          </a:p>
          <a:p>
            <a:pPr algn="ctr"/>
            <a:r>
              <a:rPr lang="en-US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Attribute</a:t>
            </a:r>
            <a:endParaRPr/>
          </a:p>
          <a:p>
            <a:pPr algn="ctr"/>
            <a:r>
              <a:rPr lang="en-US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Tables</a:t>
            </a:r>
            <a:endParaRPr/>
          </a:p>
        </p:txBody>
      </p:sp>
      <p:sp>
        <p:nvSpPr>
          <p:cNvPr id="430" name="Google Shape;430;p16"/>
          <p:cNvSpPr txBox="1"/>
          <p:nvPr/>
        </p:nvSpPr>
        <p:spPr>
          <a:xfrm>
            <a:off x="4057650" y="5148263"/>
            <a:ext cx="1646238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(Used by all</a:t>
            </a:r>
            <a:endParaRPr/>
          </a:p>
          <a:p>
            <a:r>
              <a:rPr lang="en-US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Phases of </a:t>
            </a:r>
            <a:endParaRPr/>
          </a:p>
          <a:p>
            <a:r>
              <a:rPr lang="en-US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The Compiler)</a:t>
            </a:r>
            <a:endParaRPr/>
          </a:p>
        </p:txBody>
      </p:sp>
      <p:sp>
        <p:nvSpPr>
          <p:cNvPr id="431" name="Google Shape;431;p16"/>
          <p:cNvSpPr/>
          <p:nvPr/>
        </p:nvSpPr>
        <p:spPr>
          <a:xfrm>
            <a:off x="1738282" y="3071810"/>
            <a:ext cx="6357982" cy="3357586"/>
          </a:xfrm>
          <a:prstGeom prst="rect">
            <a:avLst/>
          </a:prstGeom>
          <a:solidFill>
            <a:srgbClr val="41414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indent="-228600"/>
            <a:r>
              <a:rPr lang="en-US" sz="3600" b="1">
                <a:solidFill>
                  <a:srgbClr val="F7C120"/>
                </a:solidFill>
                <a:latin typeface="Arimo"/>
                <a:ea typeface="Arimo"/>
                <a:cs typeface="Arimo"/>
                <a:sym typeface="Arimo"/>
              </a:rPr>
              <a:t>Optimizer </a:t>
            </a:r>
            <a:endParaRPr/>
          </a:p>
          <a:p>
            <a:pPr marL="228600" indent="-228600">
              <a:buClr>
                <a:srgbClr val="FFFFFF"/>
              </a:buClr>
              <a:buSzPts val="1800"/>
              <a:buFont typeface="Noto Sans Symbols"/>
              <a:buChar char="⮚"/>
            </a:pPr>
            <a:r>
              <a:rPr lang="en-US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The IR code generated by the semantic routines is analyzed and transformed into functionally equivalent but improved IR code</a:t>
            </a:r>
            <a:endParaRPr/>
          </a:p>
          <a:p>
            <a:pPr marL="228600" indent="-228600">
              <a:buClr>
                <a:srgbClr val="FFFFFF"/>
              </a:buClr>
              <a:buSzPts val="1800"/>
              <a:buFont typeface="Noto Sans Symbols"/>
              <a:buChar char="⮚"/>
            </a:pPr>
            <a:r>
              <a:rPr lang="en-US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This phase can be very complex and slow</a:t>
            </a:r>
            <a:endParaRPr/>
          </a:p>
          <a:p>
            <a:pPr marL="228600" indent="-228600">
              <a:buClr>
                <a:srgbClr val="FFFFFF"/>
              </a:buClr>
              <a:buSzPts val="1800"/>
              <a:buFont typeface="Noto Sans Symbols"/>
              <a:buChar char="⮚"/>
            </a:pPr>
            <a:r>
              <a:rPr lang="en-US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loop optimization, register allocation, code scheduling</a:t>
            </a:r>
            <a:endParaRPr/>
          </a:p>
          <a:p>
            <a:pPr marL="228600" indent="-139700">
              <a:buClr>
                <a:schemeClr val="dk1"/>
              </a:buClr>
              <a:buSzPts val="1400"/>
            </a:pPr>
            <a:endParaRPr sz="1400" b="1">
              <a:solidFill>
                <a:schemeClr val="lt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228600" indent="-228600">
              <a:buClr>
                <a:schemeClr val="lt1"/>
              </a:buClr>
              <a:buSzPts val="1400"/>
              <a:buFont typeface="Noto Sans Symbols"/>
              <a:buChar char="🞐"/>
            </a:pPr>
            <a:r>
              <a:rPr lang="en-US" sz="1400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Register and Temporary Management</a:t>
            </a:r>
            <a:endParaRPr/>
          </a:p>
          <a:p>
            <a:pPr marL="228600" indent="-228600">
              <a:buClr>
                <a:schemeClr val="lt1"/>
              </a:buClr>
              <a:buSzPts val="1400"/>
              <a:buFont typeface="Noto Sans Symbols"/>
              <a:buChar char="🞐"/>
            </a:pPr>
            <a:r>
              <a:rPr lang="en-US" sz="1400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Peephole Optimization  </a:t>
            </a:r>
            <a:endParaRPr sz="1400" b="1">
              <a:solidFill>
                <a:schemeClr val="lt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432" name="Google Shape;432;p16"/>
          <p:cNvSpPr txBox="1"/>
          <p:nvPr/>
        </p:nvSpPr>
        <p:spPr>
          <a:xfrm>
            <a:off x="1524000" y="2405063"/>
            <a:ext cx="21209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(Character Stream)</a:t>
            </a:r>
            <a:endParaRPr/>
          </a:p>
        </p:txBody>
      </p:sp>
      <p:sp>
        <p:nvSpPr>
          <p:cNvPr id="433" name="Google Shape;433;p16"/>
          <p:cNvSpPr txBox="1"/>
          <p:nvPr/>
        </p:nvSpPr>
        <p:spPr>
          <a:xfrm>
            <a:off x="8382001" y="2857501"/>
            <a:ext cx="1749425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Intermediate</a:t>
            </a:r>
            <a:endParaRPr/>
          </a:p>
          <a:p>
            <a:r>
              <a:rPr lang="en-US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Representation</a:t>
            </a:r>
            <a:endParaRPr/>
          </a:p>
        </p:txBody>
      </p:sp>
      <p:sp>
        <p:nvSpPr>
          <p:cNvPr id="434" name="Google Shape;434;p16"/>
          <p:cNvSpPr/>
          <p:nvPr/>
        </p:nvSpPr>
        <p:spPr>
          <a:xfrm>
            <a:off x="8167689" y="6488113"/>
            <a:ext cx="235267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Target machine code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7"/>
          <p:cNvSpPr txBox="1">
            <a:spLocks noGrp="1"/>
          </p:cNvSpPr>
          <p:nvPr>
            <p:ph type="title"/>
          </p:nvPr>
        </p:nvSpPr>
        <p:spPr>
          <a:xfrm>
            <a:off x="2209800" y="228601"/>
            <a:ext cx="7772400" cy="84296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b" anchorCtr="0">
            <a:normAutofit/>
          </a:bodyPr>
          <a:lstStyle/>
          <a:p>
            <a:pPr algn="ctr">
              <a:spcBef>
                <a:spcPts val="0"/>
              </a:spcBef>
              <a:buClr>
                <a:srgbClr val="7A9798"/>
              </a:buClr>
              <a:buSzPts val="3300"/>
            </a:pPr>
            <a:r>
              <a:rPr lang="en-US"/>
              <a:t>The Structure of a Compiler</a:t>
            </a:r>
            <a:endParaRPr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441" name="Google Shape;441;p17"/>
          <p:cNvSpPr txBox="1">
            <a:spLocks noGrp="1"/>
          </p:cNvSpPr>
          <p:nvPr>
            <p:ph type="sldNum" sz="quarter" idx="12"/>
          </p:nvPr>
        </p:nvSpPr>
        <p:spPr>
          <a:xfrm>
            <a:off x="5885688" y="1026373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45700" tIns="45700" rIns="45700" bIns="45700" rtlCol="0" anchor="ctr" anchorCtr="0">
            <a:normAutofit/>
          </a:bodyPr>
          <a:lstStyle/>
          <a:p>
            <a:pPr algn="ctr"/>
            <a:fld id="{00000000-1234-1234-1234-123412341234}" type="slidenum">
              <a:rPr lang="en-US">
                <a:latin typeface="Arimo"/>
                <a:ea typeface="Arimo"/>
                <a:cs typeface="Arimo"/>
                <a:sym typeface="Arimo"/>
              </a:rPr>
              <a:pPr algn="ctr"/>
              <a:t>17</a:t>
            </a:fld>
            <a:endParaRPr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442" name="Google Shape;442;p17"/>
          <p:cNvSpPr txBox="1"/>
          <p:nvPr/>
        </p:nvSpPr>
        <p:spPr>
          <a:xfrm>
            <a:off x="2381250" y="1643064"/>
            <a:ext cx="1060450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Source</a:t>
            </a:r>
            <a:endParaRPr/>
          </a:p>
          <a:p>
            <a:r>
              <a:rPr lang="en-US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Program</a:t>
            </a:r>
            <a:endParaRPr/>
          </a:p>
        </p:txBody>
      </p:sp>
      <p:sp>
        <p:nvSpPr>
          <p:cNvPr id="443" name="Google Shape;443;p17"/>
          <p:cNvSpPr txBox="1"/>
          <p:nvPr/>
        </p:nvSpPr>
        <p:spPr>
          <a:xfrm>
            <a:off x="1524000" y="2405063"/>
            <a:ext cx="21209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(Character Stream)</a:t>
            </a:r>
            <a:endParaRPr/>
          </a:p>
        </p:txBody>
      </p:sp>
      <p:sp>
        <p:nvSpPr>
          <p:cNvPr id="444" name="Google Shape;444;p17">
            <a:hlinkClick r:id="rId3" action="ppaction://hlinksldjump"/>
          </p:cNvPr>
          <p:cNvSpPr/>
          <p:nvPr/>
        </p:nvSpPr>
        <p:spPr>
          <a:xfrm>
            <a:off x="3752824" y="2024050"/>
            <a:ext cx="1219200" cy="685800"/>
          </a:xfrm>
          <a:prstGeom prst="rect">
            <a:avLst/>
          </a:prstGeom>
          <a:solidFill>
            <a:srgbClr val="D4985E"/>
          </a:solidFill>
          <a:ln>
            <a:noFill/>
          </a:ln>
          <a:effectLst>
            <a:outerShdw blurRad="508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Scanner</a:t>
            </a:r>
            <a:endParaRPr/>
          </a:p>
        </p:txBody>
      </p:sp>
      <p:cxnSp>
        <p:nvCxnSpPr>
          <p:cNvPr id="445" name="Google Shape;445;p17"/>
          <p:cNvCxnSpPr/>
          <p:nvPr/>
        </p:nvCxnSpPr>
        <p:spPr>
          <a:xfrm>
            <a:off x="2533650" y="2328863"/>
            <a:ext cx="1219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46" name="Google Shape;446;p17"/>
          <p:cNvSpPr txBox="1"/>
          <p:nvPr/>
        </p:nvSpPr>
        <p:spPr>
          <a:xfrm>
            <a:off x="5048250" y="1947863"/>
            <a:ext cx="94138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Tokens</a:t>
            </a:r>
            <a:endParaRPr/>
          </a:p>
        </p:txBody>
      </p:sp>
      <p:cxnSp>
        <p:nvCxnSpPr>
          <p:cNvPr id="447" name="Google Shape;447;p17"/>
          <p:cNvCxnSpPr/>
          <p:nvPr/>
        </p:nvCxnSpPr>
        <p:spPr>
          <a:xfrm>
            <a:off x="4972050" y="2328863"/>
            <a:ext cx="1219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48" name="Google Shape;448;p17">
            <a:hlinkClick r:id="rId4" action="ppaction://hlinksldjump"/>
          </p:cNvPr>
          <p:cNvSpPr/>
          <p:nvPr/>
        </p:nvSpPr>
        <p:spPr>
          <a:xfrm>
            <a:off x="6191224" y="2024050"/>
            <a:ext cx="1219200" cy="685800"/>
          </a:xfrm>
          <a:prstGeom prst="rect">
            <a:avLst/>
          </a:prstGeom>
          <a:solidFill>
            <a:srgbClr val="D4985E"/>
          </a:solidFill>
          <a:ln>
            <a:noFill/>
          </a:ln>
          <a:effectLst>
            <a:outerShdw blurRad="508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Parser</a:t>
            </a:r>
            <a:endParaRPr/>
          </a:p>
        </p:txBody>
      </p:sp>
      <p:cxnSp>
        <p:nvCxnSpPr>
          <p:cNvPr id="449" name="Google Shape;449;p17"/>
          <p:cNvCxnSpPr/>
          <p:nvPr/>
        </p:nvCxnSpPr>
        <p:spPr>
          <a:xfrm>
            <a:off x="7410450" y="2328863"/>
            <a:ext cx="1219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50" name="Google Shape;450;p17"/>
          <p:cNvSpPr txBox="1"/>
          <p:nvPr/>
        </p:nvSpPr>
        <p:spPr>
          <a:xfrm>
            <a:off x="7562851" y="1947863"/>
            <a:ext cx="112077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Syntactic</a:t>
            </a:r>
            <a:endParaRPr/>
          </a:p>
        </p:txBody>
      </p:sp>
      <p:sp>
        <p:nvSpPr>
          <p:cNvPr id="451" name="Google Shape;451;p17"/>
          <p:cNvSpPr txBox="1"/>
          <p:nvPr/>
        </p:nvSpPr>
        <p:spPr>
          <a:xfrm>
            <a:off x="7562850" y="2328863"/>
            <a:ext cx="112395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Structure</a:t>
            </a:r>
            <a:endParaRPr/>
          </a:p>
        </p:txBody>
      </p:sp>
      <p:sp>
        <p:nvSpPr>
          <p:cNvPr id="452" name="Google Shape;452;p17">
            <a:hlinkClick r:id="rId3" action="ppaction://hlinksldjump"/>
          </p:cNvPr>
          <p:cNvSpPr/>
          <p:nvPr/>
        </p:nvSpPr>
        <p:spPr>
          <a:xfrm>
            <a:off x="8629624" y="2024050"/>
            <a:ext cx="1219200" cy="685800"/>
          </a:xfrm>
          <a:prstGeom prst="rect">
            <a:avLst/>
          </a:prstGeom>
          <a:solidFill>
            <a:srgbClr val="D4985E"/>
          </a:solidFill>
          <a:ln>
            <a:noFill/>
          </a:ln>
          <a:effectLst>
            <a:outerShdw blurRad="508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Semantic</a:t>
            </a:r>
            <a:endParaRPr/>
          </a:p>
          <a:p>
            <a:pPr algn="ctr"/>
            <a:r>
              <a:rPr lang="en-US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Routines</a:t>
            </a:r>
            <a:endParaRPr/>
          </a:p>
        </p:txBody>
      </p:sp>
      <p:cxnSp>
        <p:nvCxnSpPr>
          <p:cNvPr id="453" name="Google Shape;453;p17"/>
          <p:cNvCxnSpPr/>
          <p:nvPr/>
        </p:nvCxnSpPr>
        <p:spPr>
          <a:xfrm>
            <a:off x="9239250" y="2709863"/>
            <a:ext cx="0" cy="1219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54" name="Google Shape;454;p17"/>
          <p:cNvCxnSpPr/>
          <p:nvPr/>
        </p:nvCxnSpPr>
        <p:spPr>
          <a:xfrm>
            <a:off x="9239250" y="5143501"/>
            <a:ext cx="0" cy="461963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55" name="Google Shape;455;p17"/>
          <p:cNvSpPr txBox="1"/>
          <p:nvPr/>
        </p:nvSpPr>
        <p:spPr>
          <a:xfrm>
            <a:off x="8382001" y="2857501"/>
            <a:ext cx="1749425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Intermediate</a:t>
            </a:r>
            <a:endParaRPr/>
          </a:p>
          <a:p>
            <a:r>
              <a:rPr lang="en-US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Representation</a:t>
            </a:r>
            <a:endParaRPr/>
          </a:p>
        </p:txBody>
      </p:sp>
      <p:cxnSp>
        <p:nvCxnSpPr>
          <p:cNvPr id="456" name="Google Shape;456;p17"/>
          <p:cNvCxnSpPr/>
          <p:nvPr/>
        </p:nvCxnSpPr>
        <p:spPr>
          <a:xfrm rot="10800000">
            <a:off x="8248650" y="3700463"/>
            <a:ext cx="990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dashDot"/>
            <a:round/>
            <a:headEnd type="none" w="med" len="med"/>
            <a:tailEnd type="none" w="med" len="med"/>
          </a:ln>
        </p:spPr>
      </p:cxnSp>
      <p:cxnSp>
        <p:nvCxnSpPr>
          <p:cNvPr id="457" name="Google Shape;457;p17"/>
          <p:cNvCxnSpPr/>
          <p:nvPr/>
        </p:nvCxnSpPr>
        <p:spPr>
          <a:xfrm>
            <a:off x="8248650" y="3700463"/>
            <a:ext cx="0" cy="1447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dashDot"/>
            <a:round/>
            <a:headEnd type="none" w="med" len="med"/>
            <a:tailEnd type="none" w="med" len="med"/>
          </a:ln>
        </p:spPr>
      </p:cxnSp>
      <p:cxnSp>
        <p:nvCxnSpPr>
          <p:cNvPr id="458" name="Google Shape;458;p17"/>
          <p:cNvCxnSpPr/>
          <p:nvPr/>
        </p:nvCxnSpPr>
        <p:spPr>
          <a:xfrm>
            <a:off x="8248650" y="5148263"/>
            <a:ext cx="990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dashDot"/>
            <a:round/>
            <a:headEnd type="none" w="med" len="med"/>
            <a:tailEnd type="triangle" w="med" len="med"/>
          </a:ln>
        </p:spPr>
      </p:cxnSp>
      <p:sp>
        <p:nvSpPr>
          <p:cNvPr id="459" name="Google Shape;459;p17">
            <a:hlinkClick r:id="rId4" action="ppaction://hlinksldjump"/>
          </p:cNvPr>
          <p:cNvSpPr/>
          <p:nvPr/>
        </p:nvSpPr>
        <p:spPr>
          <a:xfrm>
            <a:off x="8629624" y="3929050"/>
            <a:ext cx="1219200" cy="685800"/>
          </a:xfrm>
          <a:prstGeom prst="rect">
            <a:avLst/>
          </a:prstGeom>
          <a:solidFill>
            <a:srgbClr val="D4985E"/>
          </a:solidFill>
          <a:ln>
            <a:noFill/>
          </a:ln>
          <a:effectLst>
            <a:outerShdw blurRad="508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Optimizer</a:t>
            </a:r>
            <a:endParaRPr/>
          </a:p>
        </p:txBody>
      </p:sp>
      <p:cxnSp>
        <p:nvCxnSpPr>
          <p:cNvPr id="460" name="Google Shape;460;p17"/>
          <p:cNvCxnSpPr/>
          <p:nvPr/>
        </p:nvCxnSpPr>
        <p:spPr>
          <a:xfrm>
            <a:off x="9239250" y="4614863"/>
            <a:ext cx="0" cy="990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61" name="Google Shape;461;p17">
            <a:hlinkClick r:id="rId5" action="ppaction://hlinksldjump"/>
          </p:cNvPr>
          <p:cNvSpPr/>
          <p:nvPr/>
        </p:nvSpPr>
        <p:spPr>
          <a:xfrm>
            <a:off x="8629624" y="5605450"/>
            <a:ext cx="1219200" cy="685800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508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b="1">
                <a:solidFill>
                  <a:srgbClr val="FFFF00"/>
                </a:solidFill>
                <a:latin typeface="Arimo"/>
                <a:ea typeface="Arimo"/>
                <a:cs typeface="Arimo"/>
                <a:sym typeface="Arimo"/>
              </a:rPr>
              <a:t>Code</a:t>
            </a:r>
            <a:endParaRPr/>
          </a:p>
          <a:p>
            <a:pPr algn="ctr"/>
            <a:r>
              <a:rPr lang="en-US" b="1">
                <a:solidFill>
                  <a:srgbClr val="FFFF00"/>
                </a:solidFill>
                <a:latin typeface="Arimo"/>
                <a:ea typeface="Arimo"/>
                <a:cs typeface="Arimo"/>
                <a:sym typeface="Arimo"/>
              </a:rPr>
              <a:t>Generator</a:t>
            </a:r>
            <a:endParaRPr/>
          </a:p>
        </p:txBody>
      </p:sp>
      <p:cxnSp>
        <p:nvCxnSpPr>
          <p:cNvPr id="462" name="Google Shape;462;p17"/>
          <p:cNvCxnSpPr/>
          <p:nvPr/>
        </p:nvCxnSpPr>
        <p:spPr>
          <a:xfrm>
            <a:off x="9239250" y="6291263"/>
            <a:ext cx="0" cy="381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63" name="Google Shape;463;p17"/>
          <p:cNvSpPr/>
          <p:nvPr/>
        </p:nvSpPr>
        <p:spPr>
          <a:xfrm>
            <a:off x="1738282" y="3071810"/>
            <a:ext cx="6357600" cy="3358800"/>
          </a:xfrm>
          <a:prstGeom prst="rect">
            <a:avLst/>
          </a:prstGeom>
          <a:solidFill>
            <a:srgbClr val="41414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indent="-228600"/>
            <a:r>
              <a:rPr lang="en-US" sz="360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Code Generator</a:t>
            </a:r>
            <a:endParaRPr/>
          </a:p>
          <a:p>
            <a:pPr marL="228600" indent="-228600">
              <a:buClr>
                <a:schemeClr val="lt1"/>
              </a:buClr>
              <a:buSzPts val="1400"/>
              <a:buFont typeface="Noto Sans Symbols"/>
              <a:buChar char="🞐"/>
            </a:pPr>
            <a:r>
              <a:rPr lang="en-US" sz="1400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Interpretive Code Generation</a:t>
            </a:r>
            <a:endParaRPr/>
          </a:p>
          <a:p>
            <a:pPr marL="228600" indent="-228600">
              <a:buClr>
                <a:schemeClr val="lt1"/>
              </a:buClr>
              <a:buSzPts val="1400"/>
              <a:buFont typeface="Noto Sans Symbols"/>
              <a:buChar char="🞐"/>
            </a:pPr>
            <a:r>
              <a:rPr lang="en-US" sz="1400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Generating Code from Tree/Dag</a:t>
            </a:r>
            <a:endParaRPr/>
          </a:p>
          <a:p>
            <a:pPr marL="228600" indent="-228600">
              <a:buClr>
                <a:schemeClr val="lt1"/>
              </a:buClr>
              <a:buSzPts val="1400"/>
              <a:buFont typeface="Noto Sans Symbols"/>
              <a:buChar char="🞐"/>
            </a:pPr>
            <a:r>
              <a:rPr lang="en-US" sz="1400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Grammar-Based Code Generator</a:t>
            </a:r>
            <a:endParaRPr/>
          </a:p>
        </p:txBody>
      </p:sp>
      <p:sp>
        <p:nvSpPr>
          <p:cNvPr id="464" name="Google Shape;464;p17"/>
          <p:cNvSpPr/>
          <p:nvPr/>
        </p:nvSpPr>
        <p:spPr>
          <a:xfrm>
            <a:off x="8167689" y="6357938"/>
            <a:ext cx="235267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b="1">
                <a:solidFill>
                  <a:srgbClr val="00B0F0"/>
                </a:solidFill>
                <a:latin typeface="Arimo"/>
                <a:ea typeface="Arimo"/>
                <a:cs typeface="Arimo"/>
                <a:sym typeface="Arimo"/>
              </a:rPr>
              <a:t>Target machine code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18"/>
          <p:cNvSpPr txBox="1">
            <a:spLocks noGrp="1"/>
          </p:cNvSpPr>
          <p:nvPr>
            <p:ph type="title"/>
          </p:nvPr>
        </p:nvSpPr>
        <p:spPr>
          <a:xfrm>
            <a:off x="855663" y="378619"/>
            <a:ext cx="7486650" cy="609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b" anchorCtr="0">
            <a:normAutofit fontScale="90000"/>
          </a:bodyPr>
          <a:lstStyle/>
          <a:p>
            <a:pPr algn="ctr">
              <a:spcBef>
                <a:spcPts val="0"/>
              </a:spcBef>
              <a:buClr>
                <a:srgbClr val="7A9798"/>
              </a:buClr>
              <a:buSzPts val="3300"/>
            </a:pPr>
            <a:r>
              <a:rPr lang="en-US" dirty="0"/>
              <a:t>The Structure of a Compiler </a:t>
            </a:r>
            <a:endParaRPr dirty="0"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471" name="Google Shape;471;p18"/>
          <p:cNvSpPr txBox="1">
            <a:spLocks noGrp="1"/>
          </p:cNvSpPr>
          <p:nvPr>
            <p:ph type="sldNum" sz="quarter" idx="12"/>
          </p:nvPr>
        </p:nvSpPr>
        <p:spPr>
          <a:xfrm>
            <a:off x="5885688" y="1026373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45700" tIns="45700" rIns="45700" bIns="45700" rtlCol="0" anchor="ctr" anchorCtr="0">
            <a:normAutofit/>
          </a:bodyPr>
          <a:lstStyle/>
          <a:p>
            <a:pPr algn="ctr"/>
            <a:fld id="{00000000-1234-1234-1234-123412341234}" type="slidenum">
              <a:rPr lang="en-US" b="1">
                <a:latin typeface="Arimo"/>
                <a:ea typeface="Arimo"/>
                <a:cs typeface="Arimo"/>
                <a:sym typeface="Arimo"/>
              </a:rPr>
              <a:pPr algn="ctr"/>
              <a:t>18</a:t>
            </a:fld>
            <a:endParaRPr b="1"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id="472" name="Google Shape;472;p18" descr="auto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09720" y="1500175"/>
            <a:ext cx="4558042" cy="306387"/>
          </a:xfrm>
          <a:prstGeom prst="rect">
            <a:avLst/>
          </a:prstGeom>
          <a:noFill/>
          <a:ln w="9525" cap="flat" cmpd="sng">
            <a:solidFill>
              <a:srgbClr val="F5E8DA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473" name="Google Shape;473;p18"/>
          <p:cNvSpPr/>
          <p:nvPr/>
        </p:nvSpPr>
        <p:spPr>
          <a:xfrm>
            <a:off x="2386152" y="2214554"/>
            <a:ext cx="3362513" cy="360000"/>
          </a:xfrm>
          <a:prstGeom prst="roundRect">
            <a:avLst>
              <a:gd name="adj" fmla="val 16667"/>
            </a:avLst>
          </a:prstGeom>
          <a:solidFill>
            <a:srgbClr val="41414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lnSpc>
                <a:spcPct val="70000"/>
              </a:lnSpc>
            </a:pPr>
            <a:r>
              <a:rPr lang="en-US" sz="1200" b="1">
                <a:solidFill>
                  <a:srgbClr val="FFFF00"/>
                </a:solidFill>
                <a:latin typeface="Arimo"/>
                <a:ea typeface="Arimo"/>
                <a:cs typeface="Arimo"/>
                <a:sym typeface="Arimo"/>
              </a:rPr>
              <a:t>Scanner  </a:t>
            </a:r>
            <a:br>
              <a:rPr lang="en-US" sz="1200" b="1">
                <a:solidFill>
                  <a:srgbClr val="FFFF00"/>
                </a:solidFill>
                <a:latin typeface="Arimo"/>
                <a:ea typeface="Arimo"/>
                <a:cs typeface="Arimo"/>
                <a:sym typeface="Arimo"/>
              </a:rPr>
            </a:br>
            <a:r>
              <a:rPr lang="en-US" sz="1200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[Lexical Analyzer]</a:t>
            </a:r>
            <a:endParaRPr sz="1200" b="1">
              <a:solidFill>
                <a:schemeClr val="lt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474" name="Google Shape;474;p18"/>
          <p:cNvSpPr/>
          <p:nvPr/>
        </p:nvSpPr>
        <p:spPr>
          <a:xfrm rot="5400000">
            <a:off x="3924301" y="1855788"/>
            <a:ext cx="285750" cy="28892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11425" cap="flat" cmpd="sng">
            <a:solidFill>
              <a:schemeClr val="accent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lnSpc>
                <a:spcPct val="70000"/>
              </a:lnSpc>
            </a:pPr>
            <a:endParaRPr sz="1200" b="1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475" name="Google Shape;475;p18"/>
          <p:cNvSpPr/>
          <p:nvPr/>
        </p:nvSpPr>
        <p:spPr>
          <a:xfrm rot="5400000">
            <a:off x="3924301" y="2641601"/>
            <a:ext cx="285750" cy="28892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11425" cap="flat" cmpd="sng">
            <a:solidFill>
              <a:schemeClr val="accent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lnSpc>
                <a:spcPct val="70000"/>
              </a:lnSpc>
            </a:pPr>
            <a:endParaRPr sz="1200" b="1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476" name="Google Shape;476;p18"/>
          <p:cNvSpPr/>
          <p:nvPr/>
        </p:nvSpPr>
        <p:spPr>
          <a:xfrm rot="5400000">
            <a:off x="3954463" y="3213101"/>
            <a:ext cx="285750" cy="28892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11425" cap="flat" cmpd="sng">
            <a:solidFill>
              <a:schemeClr val="accent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lnSpc>
                <a:spcPct val="70000"/>
              </a:lnSpc>
            </a:pPr>
            <a:endParaRPr sz="1200" b="1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477" name="Google Shape;477;p18"/>
          <p:cNvSpPr/>
          <p:nvPr/>
        </p:nvSpPr>
        <p:spPr>
          <a:xfrm>
            <a:off x="2381225" y="3500438"/>
            <a:ext cx="3362513" cy="360000"/>
          </a:xfrm>
          <a:prstGeom prst="roundRect">
            <a:avLst>
              <a:gd name="adj" fmla="val 16667"/>
            </a:avLst>
          </a:prstGeom>
          <a:solidFill>
            <a:srgbClr val="41414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lnSpc>
                <a:spcPct val="70000"/>
              </a:lnSpc>
            </a:pPr>
            <a:r>
              <a:rPr lang="en-US" sz="1200" b="1">
                <a:solidFill>
                  <a:srgbClr val="FFFF00"/>
                </a:solidFill>
                <a:latin typeface="Arimo"/>
                <a:ea typeface="Arimo"/>
                <a:cs typeface="Arimo"/>
                <a:sym typeface="Arimo"/>
              </a:rPr>
              <a:t>Parser  </a:t>
            </a:r>
            <a:br>
              <a:rPr lang="en-US" sz="1200" b="1">
                <a:solidFill>
                  <a:srgbClr val="FFFF00"/>
                </a:solidFill>
                <a:latin typeface="Arimo"/>
                <a:ea typeface="Arimo"/>
                <a:cs typeface="Arimo"/>
                <a:sym typeface="Arimo"/>
              </a:rPr>
            </a:br>
            <a:r>
              <a:rPr lang="en-US" sz="1200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[Syntax Analyzer]</a:t>
            </a:r>
            <a:endParaRPr sz="1200" b="1">
              <a:solidFill>
                <a:schemeClr val="lt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id="478" name="Google Shape;478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95539" y="4143380"/>
            <a:ext cx="2946181" cy="642942"/>
          </a:xfrm>
          <a:prstGeom prst="rect">
            <a:avLst/>
          </a:prstGeom>
          <a:noFill/>
          <a:ln w="9525" cap="flat" cmpd="sng">
            <a:solidFill>
              <a:srgbClr val="F5E8DA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479" name="Google Shape;479;p18"/>
          <p:cNvSpPr/>
          <p:nvPr/>
        </p:nvSpPr>
        <p:spPr>
          <a:xfrm rot="5400000">
            <a:off x="3954463" y="3856038"/>
            <a:ext cx="285750" cy="28892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11425" cap="flat" cmpd="sng">
            <a:solidFill>
              <a:schemeClr val="accent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lnSpc>
                <a:spcPct val="70000"/>
              </a:lnSpc>
            </a:pPr>
            <a:endParaRPr sz="1200" b="1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480" name="Google Shape;480;p18"/>
          <p:cNvSpPr/>
          <p:nvPr/>
        </p:nvSpPr>
        <p:spPr>
          <a:xfrm rot="5400000">
            <a:off x="3919538" y="4784726"/>
            <a:ext cx="285750" cy="28892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11425" cap="flat" cmpd="sng">
            <a:solidFill>
              <a:schemeClr val="accent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lnSpc>
                <a:spcPct val="70000"/>
              </a:lnSpc>
            </a:pPr>
            <a:endParaRPr sz="1200" b="1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481" name="Google Shape;481;p18"/>
          <p:cNvSpPr/>
          <p:nvPr/>
        </p:nvSpPr>
        <p:spPr>
          <a:xfrm>
            <a:off x="2381225" y="5072074"/>
            <a:ext cx="3362513" cy="360000"/>
          </a:xfrm>
          <a:prstGeom prst="roundRect">
            <a:avLst>
              <a:gd name="adj" fmla="val 16667"/>
            </a:avLst>
          </a:prstGeom>
          <a:solidFill>
            <a:srgbClr val="41414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lnSpc>
                <a:spcPct val="70000"/>
              </a:lnSpc>
            </a:pPr>
            <a:r>
              <a:rPr lang="en-US" sz="1200" b="1">
                <a:solidFill>
                  <a:srgbClr val="FFFF00"/>
                </a:solidFill>
                <a:latin typeface="Arimo"/>
                <a:ea typeface="Arimo"/>
                <a:cs typeface="Arimo"/>
                <a:sym typeface="Arimo"/>
              </a:rPr>
              <a:t>Semantic Process  </a:t>
            </a:r>
            <a:br>
              <a:rPr lang="en-US" sz="1200" b="1">
                <a:solidFill>
                  <a:srgbClr val="FFFF00"/>
                </a:solidFill>
                <a:latin typeface="Arimo"/>
                <a:ea typeface="Arimo"/>
                <a:cs typeface="Arimo"/>
                <a:sym typeface="Arimo"/>
              </a:rPr>
            </a:br>
            <a:r>
              <a:rPr lang="en-US" sz="1200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[Semantic analyzer]</a:t>
            </a:r>
            <a:endParaRPr sz="1200" b="1">
              <a:solidFill>
                <a:schemeClr val="lt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id="482" name="Google Shape;482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507374" y="5899162"/>
            <a:ext cx="3176752" cy="571503"/>
          </a:xfrm>
          <a:prstGeom prst="rect">
            <a:avLst/>
          </a:prstGeom>
          <a:noFill/>
          <a:ln w="9525" cap="flat" cmpd="sng">
            <a:solidFill>
              <a:srgbClr val="F5E8DA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483" name="Google Shape;483;p18"/>
          <p:cNvSpPr/>
          <p:nvPr/>
        </p:nvSpPr>
        <p:spPr>
          <a:xfrm>
            <a:off x="6805454" y="1500174"/>
            <a:ext cx="3362513" cy="360000"/>
          </a:xfrm>
          <a:prstGeom prst="roundRect">
            <a:avLst>
              <a:gd name="adj" fmla="val 16667"/>
            </a:avLst>
          </a:prstGeom>
          <a:solidFill>
            <a:srgbClr val="41414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lnSpc>
                <a:spcPct val="70000"/>
              </a:lnSpc>
            </a:pPr>
            <a:r>
              <a:rPr lang="en-US" sz="1200" b="1">
                <a:solidFill>
                  <a:srgbClr val="FFFF00"/>
                </a:solidFill>
                <a:latin typeface="Arimo"/>
                <a:ea typeface="Arimo"/>
                <a:cs typeface="Arimo"/>
                <a:sym typeface="Arimo"/>
              </a:rPr>
              <a:t>Code Generator</a:t>
            </a:r>
            <a:endParaRPr/>
          </a:p>
          <a:p>
            <a:pPr algn="ctr">
              <a:lnSpc>
                <a:spcPct val="70000"/>
              </a:lnSpc>
            </a:pPr>
            <a:r>
              <a:rPr lang="en-US" sz="1200" b="1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[Intermediate Code Generator]</a:t>
            </a:r>
            <a:endParaRPr sz="1200" b="1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484" name="Google Shape;484;p18"/>
          <p:cNvSpPr/>
          <p:nvPr/>
        </p:nvSpPr>
        <p:spPr>
          <a:xfrm rot="5400000">
            <a:off x="8343901" y="1141413"/>
            <a:ext cx="285750" cy="28892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11425" cap="flat" cmpd="sng">
            <a:solidFill>
              <a:schemeClr val="accen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lnSpc>
                <a:spcPct val="70000"/>
              </a:lnSpc>
            </a:pPr>
            <a:endParaRPr sz="1200" b="1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id="485" name="Google Shape;485;p1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997597" y="2285992"/>
            <a:ext cx="3010228" cy="571504"/>
          </a:xfrm>
          <a:prstGeom prst="rect">
            <a:avLst/>
          </a:prstGeom>
          <a:noFill/>
          <a:ln w="9525" cap="flat" cmpd="sng">
            <a:solidFill>
              <a:srgbClr val="F5E8DA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486" name="Google Shape;486;p18"/>
          <p:cNvSpPr/>
          <p:nvPr/>
        </p:nvSpPr>
        <p:spPr>
          <a:xfrm rot="5400000">
            <a:off x="8343901" y="1927226"/>
            <a:ext cx="285750" cy="28892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11425" cap="flat" cmpd="sng">
            <a:solidFill>
              <a:schemeClr val="accent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lnSpc>
                <a:spcPct val="70000"/>
              </a:lnSpc>
            </a:pPr>
            <a:endParaRPr sz="1200" b="1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487" name="Google Shape;487;p18"/>
          <p:cNvSpPr/>
          <p:nvPr/>
        </p:nvSpPr>
        <p:spPr>
          <a:xfrm>
            <a:off x="6805454" y="3214686"/>
            <a:ext cx="3362513" cy="360000"/>
          </a:xfrm>
          <a:prstGeom prst="roundRect">
            <a:avLst>
              <a:gd name="adj" fmla="val 16667"/>
            </a:avLst>
          </a:prstGeom>
          <a:solidFill>
            <a:srgbClr val="41414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lnSpc>
                <a:spcPct val="70000"/>
              </a:lnSpc>
            </a:pPr>
            <a:r>
              <a:rPr lang="en-US" sz="1200" b="1">
                <a:solidFill>
                  <a:srgbClr val="FFFF00"/>
                </a:solidFill>
                <a:latin typeface="Arimo"/>
                <a:ea typeface="Arimo"/>
                <a:cs typeface="Arimo"/>
                <a:sym typeface="Arimo"/>
              </a:rPr>
              <a:t>Code Optimizer</a:t>
            </a:r>
            <a:endParaRPr/>
          </a:p>
        </p:txBody>
      </p:sp>
      <p:pic>
        <p:nvPicPr>
          <p:cNvPr id="488" name="Google Shape;488;p1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189741" y="4000504"/>
            <a:ext cx="2689991" cy="361950"/>
          </a:xfrm>
          <a:prstGeom prst="rect">
            <a:avLst/>
          </a:prstGeom>
          <a:noFill/>
          <a:ln w="9525" cap="flat" cmpd="sng">
            <a:solidFill>
              <a:srgbClr val="F5E8DA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489" name="Google Shape;489;p18"/>
          <p:cNvSpPr/>
          <p:nvPr/>
        </p:nvSpPr>
        <p:spPr>
          <a:xfrm rot="5400000">
            <a:off x="8343901" y="3641726"/>
            <a:ext cx="285750" cy="28892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11425" cap="flat" cmpd="sng">
            <a:solidFill>
              <a:schemeClr val="accent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lnSpc>
                <a:spcPct val="70000"/>
              </a:lnSpc>
            </a:pPr>
            <a:endParaRPr sz="1200" b="1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490" name="Google Shape;490;p18"/>
          <p:cNvSpPr/>
          <p:nvPr/>
        </p:nvSpPr>
        <p:spPr>
          <a:xfrm rot="5400000">
            <a:off x="8343901" y="2927351"/>
            <a:ext cx="285750" cy="28892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11425" cap="flat" cmpd="sng">
            <a:solidFill>
              <a:schemeClr val="accent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lnSpc>
                <a:spcPct val="70000"/>
              </a:lnSpc>
            </a:pPr>
            <a:endParaRPr sz="1200" b="1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491" name="Google Shape;491;p18"/>
          <p:cNvSpPr/>
          <p:nvPr/>
        </p:nvSpPr>
        <p:spPr>
          <a:xfrm rot="5400000">
            <a:off x="3883026" y="5427663"/>
            <a:ext cx="285750" cy="28892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11425" cap="flat" cmpd="sng">
            <a:solidFill>
              <a:schemeClr val="accent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lnSpc>
                <a:spcPct val="70000"/>
              </a:lnSpc>
            </a:pPr>
            <a:endParaRPr sz="1200" b="1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id="492" name="Google Shape;492;p1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681119" y="41338"/>
            <a:ext cx="1962150" cy="10572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93" name="Google Shape;493;p18"/>
          <p:cNvGrpSpPr/>
          <p:nvPr/>
        </p:nvGrpSpPr>
        <p:grpSpPr>
          <a:xfrm>
            <a:off x="2524125" y="2786063"/>
            <a:ext cx="2789238" cy="385762"/>
            <a:chOff x="1000100" y="2786058"/>
            <a:chExt cx="2789021" cy="385764"/>
          </a:xfrm>
        </p:grpSpPr>
        <p:pic>
          <p:nvPicPr>
            <p:cNvPr id="494" name="Google Shape;494;p18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1342510" y="3000372"/>
              <a:ext cx="2446611" cy="171450"/>
            </a:xfrm>
            <a:prstGeom prst="rect">
              <a:avLst/>
            </a:prstGeom>
            <a:noFill/>
            <a:ln w="9525" cap="flat" cmpd="sng">
              <a:solidFill>
                <a:srgbClr val="F5E8DA"/>
              </a:solidFill>
              <a:prstDash val="solid"/>
              <a:miter lim="800000"/>
              <a:headEnd type="none" w="sm" len="sm"/>
              <a:tailEnd type="none" w="sm" len="sm"/>
            </a:ln>
          </p:spPr>
        </p:pic>
        <p:sp>
          <p:nvSpPr>
            <p:cNvPr id="495" name="Google Shape;495;p18"/>
            <p:cNvSpPr txBox="1"/>
            <p:nvPr/>
          </p:nvSpPr>
          <p:spPr>
            <a:xfrm>
              <a:off x="1000100" y="2786058"/>
              <a:ext cx="1000132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r>
                <a:rPr lang="en-US" sz="1200" b="1">
                  <a:solidFill>
                    <a:srgbClr val="C00000"/>
                  </a:solidFill>
                  <a:latin typeface="Arimo"/>
                  <a:ea typeface="Arimo"/>
                  <a:cs typeface="Arimo"/>
                  <a:sym typeface="Arimo"/>
                </a:rPr>
                <a:t>Tokens </a:t>
              </a:r>
              <a:endParaRPr sz="1200" b="1">
                <a:solidFill>
                  <a:srgbClr val="C00000"/>
                </a:solidFill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sp>
        <p:nvSpPr>
          <p:cNvPr id="496" name="Google Shape;496;p18"/>
          <p:cNvSpPr txBox="1"/>
          <p:nvPr/>
        </p:nvSpPr>
        <p:spPr>
          <a:xfrm>
            <a:off x="2166939" y="4000501"/>
            <a:ext cx="100012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1200" b="1">
                <a:solidFill>
                  <a:srgbClr val="C00000"/>
                </a:solidFill>
                <a:latin typeface="Arimo"/>
                <a:ea typeface="Arimo"/>
                <a:cs typeface="Arimo"/>
                <a:sym typeface="Arimo"/>
              </a:rPr>
              <a:t>Parse tree</a:t>
            </a:r>
            <a:endParaRPr sz="1200" b="1">
              <a:solidFill>
                <a:srgbClr val="C00000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497" name="Google Shape;497;p18"/>
          <p:cNvSpPr/>
          <p:nvPr/>
        </p:nvSpPr>
        <p:spPr>
          <a:xfrm>
            <a:off x="1524000" y="5500688"/>
            <a:ext cx="257175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1200" b="1">
                <a:solidFill>
                  <a:srgbClr val="C00000"/>
                </a:solidFill>
                <a:latin typeface="Arimo"/>
                <a:ea typeface="Arimo"/>
                <a:cs typeface="Arimo"/>
                <a:sym typeface="Arimo"/>
              </a:rPr>
              <a:t>Abstract Syntax Tree w/ Attributes</a:t>
            </a:r>
            <a:endParaRPr/>
          </a:p>
        </p:txBody>
      </p:sp>
      <p:sp>
        <p:nvSpPr>
          <p:cNvPr id="498" name="Google Shape;498;p18"/>
          <p:cNvSpPr/>
          <p:nvPr/>
        </p:nvSpPr>
        <p:spPr>
          <a:xfrm>
            <a:off x="8167688" y="1905000"/>
            <a:ext cx="250031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1200" b="1">
                <a:solidFill>
                  <a:srgbClr val="C00000"/>
                </a:solidFill>
                <a:latin typeface="Arimo"/>
                <a:ea typeface="Arimo"/>
                <a:cs typeface="Arimo"/>
                <a:sym typeface="Arimo"/>
              </a:rPr>
              <a:t>Non-optimized Intermediate Code</a:t>
            </a:r>
            <a:endParaRPr/>
          </a:p>
        </p:txBody>
      </p:sp>
      <p:sp>
        <p:nvSpPr>
          <p:cNvPr id="499" name="Google Shape;499;p18"/>
          <p:cNvSpPr/>
          <p:nvPr/>
        </p:nvSpPr>
        <p:spPr>
          <a:xfrm>
            <a:off x="8515350" y="3714750"/>
            <a:ext cx="217963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1200" b="1">
                <a:solidFill>
                  <a:srgbClr val="C00000"/>
                </a:solidFill>
                <a:latin typeface="Arimo"/>
                <a:ea typeface="Arimo"/>
                <a:cs typeface="Arimo"/>
                <a:sym typeface="Arimo"/>
              </a:rPr>
              <a:t>Optimized Intermediate Code</a:t>
            </a:r>
            <a:endParaRPr/>
          </a:p>
        </p:txBody>
      </p:sp>
      <p:sp>
        <p:nvSpPr>
          <p:cNvPr id="500" name="Google Shape;500;p18"/>
          <p:cNvSpPr/>
          <p:nvPr/>
        </p:nvSpPr>
        <p:spPr>
          <a:xfrm>
            <a:off x="6810381" y="4714884"/>
            <a:ext cx="3362513" cy="360000"/>
          </a:xfrm>
          <a:prstGeom prst="roundRect">
            <a:avLst>
              <a:gd name="adj" fmla="val 16667"/>
            </a:avLst>
          </a:prstGeom>
          <a:solidFill>
            <a:srgbClr val="41414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lnSpc>
                <a:spcPct val="70000"/>
              </a:lnSpc>
            </a:pPr>
            <a:r>
              <a:rPr lang="en-US" sz="1200" b="1">
                <a:solidFill>
                  <a:srgbClr val="FFFF00"/>
                </a:solidFill>
                <a:latin typeface="Arimo"/>
                <a:ea typeface="Arimo"/>
                <a:cs typeface="Arimo"/>
                <a:sym typeface="Arimo"/>
              </a:rPr>
              <a:t>Code Generator</a:t>
            </a:r>
            <a:endParaRPr sz="1200" b="1">
              <a:solidFill>
                <a:srgbClr val="FFFF00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01" name="Google Shape;501;p18"/>
          <p:cNvSpPr/>
          <p:nvPr/>
        </p:nvSpPr>
        <p:spPr>
          <a:xfrm rot="5400000">
            <a:off x="8312151" y="4427538"/>
            <a:ext cx="285750" cy="28892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11425" cap="flat" cmpd="sng">
            <a:solidFill>
              <a:schemeClr val="accent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lnSpc>
                <a:spcPct val="70000"/>
              </a:lnSpc>
            </a:pPr>
            <a:endParaRPr sz="1200" b="1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id="502" name="Google Shape;502;p1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096126" y="5357814"/>
            <a:ext cx="2786063" cy="733425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p18"/>
          <p:cNvSpPr/>
          <p:nvPr/>
        </p:nvSpPr>
        <p:spPr>
          <a:xfrm rot="5400000">
            <a:off x="8312151" y="5070476"/>
            <a:ext cx="285750" cy="28892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11425" cap="flat" cmpd="sng">
            <a:solidFill>
              <a:schemeClr val="accent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lnSpc>
                <a:spcPct val="70000"/>
              </a:lnSpc>
            </a:pPr>
            <a:endParaRPr sz="1200" b="1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04" name="Google Shape;504;p18"/>
          <p:cNvSpPr/>
          <p:nvPr/>
        </p:nvSpPr>
        <p:spPr>
          <a:xfrm>
            <a:off x="8953500" y="5143500"/>
            <a:ext cx="16256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1200" b="1">
                <a:solidFill>
                  <a:srgbClr val="C00000"/>
                </a:solidFill>
                <a:latin typeface="Arimo"/>
                <a:ea typeface="Arimo"/>
                <a:cs typeface="Arimo"/>
                <a:sym typeface="Arimo"/>
              </a:rPr>
              <a:t>Target machine code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4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4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4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4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"/>
                            </p:stCondLst>
                            <p:childTnLst>
                              <p:par>
                                <p:cTn id="7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4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500"/>
                            </p:stCondLst>
                            <p:childTnLst>
                              <p:par>
                                <p:cTn id="9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"/>
                            </p:stCondLst>
                            <p:childTnLst>
                              <p:par>
                                <p:cTn id="10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"/>
                            </p:stCondLst>
                            <p:childTnLst>
                              <p:par>
                                <p:cTn id="10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5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5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19"/>
          <p:cNvSpPr txBox="1">
            <a:spLocks noGrp="1"/>
          </p:cNvSpPr>
          <p:nvPr>
            <p:ph type="title"/>
          </p:nvPr>
        </p:nvSpPr>
        <p:spPr>
          <a:xfrm>
            <a:off x="1825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/>
          <a:p>
            <a:pPr algn="ctr">
              <a:spcBef>
                <a:spcPts val="0"/>
              </a:spcBef>
              <a:buClr>
                <a:srgbClr val="7A9798"/>
              </a:buClr>
              <a:buSzPts val="4000"/>
            </a:pPr>
            <a:r>
              <a:rPr lang="en-US" sz="4000" b="1"/>
              <a:t>References</a:t>
            </a:r>
            <a:endParaRPr/>
          </a:p>
        </p:txBody>
      </p:sp>
      <p:sp>
        <p:nvSpPr>
          <p:cNvPr id="510" name="Google Shape;510;p19"/>
          <p:cNvSpPr txBox="1">
            <a:spLocks noGrp="1"/>
          </p:cNvSpPr>
          <p:nvPr>
            <p:ph idx="1"/>
          </p:nvPr>
        </p:nvSpPr>
        <p:spPr>
          <a:xfrm>
            <a:off x="1825752" y="1905000"/>
            <a:ext cx="6099048" cy="457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 marL="274320" indent="-274320">
              <a:spcBef>
                <a:spcPts val="0"/>
              </a:spcBef>
              <a:buSzPts val="2040"/>
              <a:buChar char="⚫"/>
            </a:pPr>
            <a:r>
              <a:rPr lang="en-US" sz="2400" b="1" dirty="0">
                <a:latin typeface="Times New Roman"/>
                <a:ea typeface="Times New Roman"/>
                <a:cs typeface="Times New Roman"/>
                <a:sym typeface="Times New Roman"/>
              </a:rPr>
              <a:t>1. Lecture Slides and Materials </a:t>
            </a:r>
            <a:endParaRPr dirty="0"/>
          </a:p>
          <a:p>
            <a:pPr marL="274320" indent="-144780">
              <a:spcBef>
                <a:spcPts val="480"/>
              </a:spcBef>
              <a:buSzPts val="2040"/>
              <a:buNone/>
            </a:pPr>
            <a:endParaRPr sz="2400" b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74320" indent="-274320">
              <a:spcBef>
                <a:spcPts val="480"/>
              </a:spcBef>
              <a:buSzPts val="2040"/>
              <a:buChar char="⚫"/>
            </a:pPr>
            <a:r>
              <a:rPr lang="en-US" sz="2400" b="1" dirty="0">
                <a:latin typeface="Times New Roman"/>
                <a:ea typeface="Times New Roman"/>
                <a:cs typeface="Times New Roman"/>
                <a:sym typeface="Times New Roman"/>
              </a:rPr>
              <a:t>2.  A. Aho, R. Sethi and D. Ullman, “</a:t>
            </a:r>
            <a:r>
              <a:rPr lang="en-US" sz="2400" b="1" i="1" dirty="0">
                <a:latin typeface="Times New Roman"/>
                <a:ea typeface="Times New Roman"/>
                <a:cs typeface="Times New Roman"/>
                <a:sym typeface="Times New Roman"/>
              </a:rPr>
              <a:t>Compilers: Principles,   Techniques and Tools”</a:t>
            </a:r>
            <a:r>
              <a:rPr lang="en-US" sz="2400" b="1" dirty="0"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400" i="1" dirty="0">
                <a:latin typeface="Times New Roman"/>
                <a:ea typeface="Times New Roman"/>
                <a:cs typeface="Times New Roman"/>
                <a:sym typeface="Times New Roman"/>
              </a:rPr>
              <a:t>Addison Wesley</a:t>
            </a:r>
            <a:r>
              <a:rPr lang="en-US" sz="2400" b="1" dirty="0"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endParaRPr dirty="0"/>
          </a:p>
          <a:p>
            <a:pPr marL="548640" lvl="1" indent="-274320">
              <a:spcBef>
                <a:spcPts val="440"/>
              </a:spcBef>
              <a:buSzPts val="1540"/>
              <a:buFont typeface="Times New Roman"/>
              <a:buChar char="•"/>
            </a:pPr>
            <a:r>
              <a:rPr lang="en-US" b="1" dirty="0">
                <a:latin typeface="Times New Roman"/>
                <a:ea typeface="Times New Roman"/>
                <a:cs typeface="Times New Roman"/>
                <a:sym typeface="Times New Roman"/>
              </a:rPr>
              <a:t> The Dragon faced  book</a:t>
            </a:r>
            <a:endParaRPr b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48640" lvl="1" indent="-274320">
              <a:spcBef>
                <a:spcPts val="440"/>
              </a:spcBef>
              <a:buSzPts val="1540"/>
              <a:buFont typeface="Times New Roman"/>
              <a:buChar char="•"/>
            </a:pPr>
            <a:r>
              <a:rPr lang="en-US" b="1" dirty="0">
                <a:latin typeface="Times New Roman"/>
                <a:ea typeface="Times New Roman"/>
                <a:cs typeface="Times New Roman"/>
                <a:sym typeface="Times New Roman"/>
              </a:rPr>
              <a:t>Old book, but still sufficient</a:t>
            </a:r>
            <a:endParaRPr dirty="0"/>
          </a:p>
          <a:p>
            <a:pPr marL="548640" lvl="1" indent="-274320">
              <a:spcBef>
                <a:spcPts val="440"/>
              </a:spcBef>
              <a:buSzPts val="1540"/>
              <a:buFont typeface="Times New Roman"/>
              <a:buChar char="•"/>
            </a:pPr>
            <a:r>
              <a:rPr lang="en-US" b="1" dirty="0">
                <a:latin typeface="Times New Roman"/>
                <a:ea typeface="Times New Roman"/>
                <a:cs typeface="Times New Roman"/>
                <a:sym typeface="Times New Roman"/>
              </a:rPr>
              <a:t> Copies can be found in the library</a:t>
            </a:r>
            <a:endParaRPr dirty="0"/>
          </a:p>
          <a:p>
            <a:pPr marL="274320" indent="-274320">
              <a:spcBef>
                <a:spcPts val="580"/>
              </a:spcBef>
              <a:buSzPts val="2465"/>
              <a:buFont typeface="Times New Roman"/>
              <a:buChar char="•"/>
            </a:pPr>
            <a:r>
              <a:rPr lang="en-US" sz="2900" b="1" dirty="0">
                <a:latin typeface="Times New Roman"/>
                <a:ea typeface="Times New Roman"/>
                <a:cs typeface="Times New Roman"/>
                <a:sym typeface="Times New Roman"/>
              </a:rPr>
              <a:t>3</a:t>
            </a:r>
            <a:r>
              <a:rPr lang="en-US" sz="2400" b="1" dirty="0">
                <a:latin typeface="Times New Roman"/>
                <a:ea typeface="Times New Roman"/>
                <a:cs typeface="Times New Roman"/>
                <a:sym typeface="Times New Roman"/>
              </a:rPr>
              <a:t>.  A. I. Holub, “Compiler Design in C”, Prentice Hill.</a:t>
            </a:r>
            <a:endParaRPr sz="2400"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12" name="Google Shape;512;p19"/>
          <p:cNvSpPr txBox="1">
            <a:spLocks noGrp="1"/>
          </p:cNvSpPr>
          <p:nvPr>
            <p:ph type="sldNum" sz="quarter" idx="12"/>
          </p:nvPr>
        </p:nvSpPr>
        <p:spPr>
          <a:xfrm>
            <a:off x="5885688" y="1026373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45700" tIns="45700" rIns="45700" bIns="45700" rtlCol="0" anchor="ctr" anchorCtr="0">
            <a:normAutofit/>
          </a:bodyPr>
          <a:lstStyle/>
          <a:p>
            <a:pPr algn="ctr"/>
            <a:fld id="{00000000-1234-1234-1234-123412341234}" type="slidenum">
              <a:rPr lang="en-US"/>
              <a:pPr algn="ctr"/>
              <a:t>19</a:t>
            </a:fld>
            <a:endParaRPr/>
          </a:p>
        </p:txBody>
      </p:sp>
      <p:pic>
        <p:nvPicPr>
          <p:cNvPr id="514" name="Google Shape;514;p19" descr="51FWXX9KWVL._AC_UL320_SR248,320_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77200" y="1977736"/>
            <a:ext cx="2362200" cy="304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20"/>
          <p:cNvSpPr txBox="1"/>
          <p:nvPr/>
        </p:nvSpPr>
        <p:spPr>
          <a:xfrm>
            <a:off x="3429000" y="1371601"/>
            <a:ext cx="5334000" cy="3021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4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Have nice time </a:t>
            </a:r>
            <a:endParaRPr/>
          </a:p>
          <a:p>
            <a:pPr algn="ctr">
              <a:spcBef>
                <a:spcPts val="2400"/>
              </a:spcBef>
            </a:pPr>
            <a:r>
              <a:rPr lang="en-US" sz="4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with</a:t>
            </a:r>
            <a:endParaRPr sz="4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spcBef>
                <a:spcPts val="2400"/>
              </a:spcBef>
            </a:pPr>
            <a:r>
              <a:rPr lang="en-US" sz="4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Compiler Design!!!</a:t>
            </a:r>
            <a:endParaRPr sz="4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1" name="Google Shape;521;p20"/>
          <p:cNvSpPr txBox="1">
            <a:spLocks noGrp="1"/>
          </p:cNvSpPr>
          <p:nvPr>
            <p:ph type="sldNum" sz="quarter" idx="12"/>
          </p:nvPr>
        </p:nvSpPr>
        <p:spPr>
          <a:xfrm>
            <a:off x="5791200" y="6324600"/>
            <a:ext cx="609600" cy="44132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45700" tIns="45700" rIns="45700" bIns="45700" rtlCol="0" anchor="ctr" anchorCtr="0">
            <a:normAutofit/>
          </a:bodyPr>
          <a:lstStyle/>
          <a:p>
            <a:pPr algn="ctr"/>
            <a:fld id="{00000000-1234-1234-1234-123412341234}" type="slidenum">
              <a:rPr lang="en-US"/>
              <a:pPr algn="ctr"/>
              <a:t>20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9</TotalTime>
  <Words>1386</Words>
  <Application>Microsoft Office PowerPoint</Application>
  <PresentationFormat>Widescreen</PresentationFormat>
  <Paragraphs>310</Paragraphs>
  <Slides>20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1" baseType="lpstr">
      <vt:lpstr>Aptos</vt:lpstr>
      <vt:lpstr>Arial</vt:lpstr>
      <vt:lpstr>Arimo</vt:lpstr>
      <vt:lpstr>Calibri</vt:lpstr>
      <vt:lpstr>Calibri Light</vt:lpstr>
      <vt:lpstr>Courier New</vt:lpstr>
      <vt:lpstr>Georgia</vt:lpstr>
      <vt:lpstr>Noto Sans Symbols</vt:lpstr>
      <vt:lpstr>Times New Roman</vt:lpstr>
      <vt:lpstr>Verdana</vt:lpstr>
      <vt:lpstr>Retrospect</vt:lpstr>
      <vt:lpstr>Introduction</vt:lpstr>
      <vt:lpstr>Compiler</vt:lpstr>
      <vt:lpstr>Compiler</vt:lpstr>
      <vt:lpstr>Compiler</vt:lpstr>
      <vt:lpstr>Why Do We Study Compilers?</vt:lpstr>
      <vt:lpstr>Learning outcome as a whole</vt:lpstr>
      <vt:lpstr>Specific Learning outcome</vt:lpstr>
      <vt:lpstr>Phases of a Compiler</vt:lpstr>
      <vt:lpstr>Summary : Compiler Design </vt:lpstr>
      <vt:lpstr>Summary : Compiler Design </vt:lpstr>
      <vt:lpstr>Summary : Compiler Design </vt:lpstr>
      <vt:lpstr>The Structure of a Compiler</vt:lpstr>
      <vt:lpstr>The Structure of a Compiler</vt:lpstr>
      <vt:lpstr>The Structure of a Compiler</vt:lpstr>
      <vt:lpstr>The Structure of a Compiler</vt:lpstr>
      <vt:lpstr>The Structure of a Compiler</vt:lpstr>
      <vt:lpstr>The Structure of a Compiler</vt:lpstr>
      <vt:lpstr>The Structure of a Compiler </vt:lpstr>
      <vt:lpstr>References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Amartya durjoy</dc:creator>
  <cp:lastModifiedBy>Amartya durjoy</cp:lastModifiedBy>
  <cp:revision>3</cp:revision>
  <dcterms:created xsi:type="dcterms:W3CDTF">2025-06-06T08:51:33Z</dcterms:created>
  <dcterms:modified xsi:type="dcterms:W3CDTF">2025-07-07T17:43:49Z</dcterms:modified>
</cp:coreProperties>
</file>