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71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FEC590B-3306-47E9-BD67-97F3F7616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1714" cy="6858000"/>
            <a:chOff x="651279" y="598259"/>
            <a:chExt cx="10889442" cy="5680742"/>
          </a:xfrm>
        </p:grpSpPr>
        <p:sp>
          <p:nvSpPr>
            <p:cNvPr id="11" name="Color">
              <a:extLst>
                <a:ext uri="{FF2B5EF4-FFF2-40B4-BE49-F238E27FC236}">
                  <a16:creationId xmlns:a16="http://schemas.microsoft.com/office/drawing/2014/main" id="{54F87DBC-E43C-4CE4-A8C5-61E3D6819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Color">
              <a:extLst>
                <a:ext uri="{FF2B5EF4-FFF2-40B4-BE49-F238E27FC236}">
                  <a16:creationId xmlns:a16="http://schemas.microsoft.com/office/drawing/2014/main" id="{CD39A88A-7F84-4ACA-877B-E28BC26CD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47AAF5E-1692-48C9-98FB-6432BF0B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F36A26D-E71D-4663-B197-8B7BFA37AD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A821CEB-DA96-4952-93B9-81F9C42BAD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C8EDE0-D69B-4F65-9AB7-DDE7EAD78E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46F0982-BF10-4BF6-842A-F631654FF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B313509-2128-42CA-81B6-C9EC23E44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589188C-E06E-4F8A-BDD1-02ADF1408F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B4E610F-FCD0-483F-B9F2-6DF2C28FE8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B52E3EE-9BED-639F-F258-F523951A9B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2281" y="666351"/>
            <a:ext cx="7918803" cy="3044335"/>
          </a:xfrm>
        </p:spPr>
        <p:txBody>
          <a:bodyPr anchor="b">
            <a:normAutofit/>
          </a:bodyPr>
          <a:lstStyle/>
          <a:p>
            <a:r>
              <a:rPr lang="en-US" sz="4200">
                <a:solidFill>
                  <a:schemeClr val="bg1"/>
                </a:solidFill>
              </a:rPr>
              <a:t>Introduction to Tree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6180EB-D05A-8811-7CCE-FEB0FB0996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2281" y="3866064"/>
            <a:ext cx="7918803" cy="2234485"/>
          </a:xfrm>
        </p:spPr>
        <p:txBody>
          <a:bodyPr anchor="t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Amartya Kundu Durjoy</a:t>
            </a:r>
          </a:p>
          <a:p>
            <a:r>
              <a:rPr lang="en-US">
                <a:solidFill>
                  <a:schemeClr val="bg1"/>
                </a:solidFill>
              </a:rPr>
              <a:t>Lecturer, CSE, UGV</a:t>
            </a:r>
          </a:p>
        </p:txBody>
      </p:sp>
    </p:spTree>
    <p:extLst>
      <p:ext uri="{BB962C8B-B14F-4D97-AF65-F5344CB8AC3E}">
        <p14:creationId xmlns:p14="http://schemas.microsoft.com/office/powerpoint/2010/main" val="3466779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02-cs5002_lect12_fall18_slides-graphs-and-trees-2-2048.jpg"/>
          <p:cNvPicPr>
            <a:picLocks noChangeAspect="1"/>
          </p:cNvPicPr>
          <p:nvPr/>
        </p:nvPicPr>
        <p:blipFill>
          <a:blip r:embed="rId2"/>
          <a:srcRect b="48939"/>
          <a:stretch>
            <a:fillRect/>
          </a:stretch>
        </p:blipFill>
        <p:spPr>
          <a:xfrm>
            <a:off x="482600" y="1862933"/>
            <a:ext cx="8178799" cy="3132132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03-cs5002_lect12_fall18_slides-graphs-and-trees-3-2048.jpg"/>
          <p:cNvPicPr>
            <a:picLocks noChangeAspect="1"/>
          </p:cNvPicPr>
          <p:nvPr/>
        </p:nvPicPr>
        <p:blipFill>
          <a:blip r:embed="rId2"/>
          <a:srcRect r="946" b="13629"/>
          <a:stretch>
            <a:fillRect/>
          </a:stretch>
        </p:blipFill>
        <p:spPr>
          <a:xfrm>
            <a:off x="482600" y="754659"/>
            <a:ext cx="8178799" cy="5348681"/>
          </a:xfrm>
          <a:prstGeom prst="rect">
            <a:avLst/>
          </a:prstGeom>
          <a:ln>
            <a:noFill/>
          </a:ln>
        </p:spPr>
      </p:pic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04-cs5002_lect12_fall18_slides-graphs-and-trees-4-2048.jpg"/>
          <p:cNvPicPr>
            <a:picLocks noChangeAspect="1"/>
          </p:cNvPicPr>
          <p:nvPr/>
        </p:nvPicPr>
        <p:blipFill>
          <a:blip r:embed="rId2"/>
          <a:srcRect b="11212"/>
          <a:stretch>
            <a:fillRect/>
          </a:stretch>
        </p:blipFill>
        <p:spPr>
          <a:xfrm>
            <a:off x="482600" y="705828"/>
            <a:ext cx="8178799" cy="5446343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05-cs5002_lect12_fall18_slides-graphs-and-trees-5-2048.jpg"/>
          <p:cNvPicPr>
            <a:picLocks noChangeAspect="1"/>
          </p:cNvPicPr>
          <p:nvPr/>
        </p:nvPicPr>
        <p:blipFill>
          <a:blip r:embed="rId2"/>
          <a:srcRect b="11667"/>
          <a:stretch>
            <a:fillRect/>
          </a:stretch>
        </p:blipFill>
        <p:spPr>
          <a:xfrm>
            <a:off x="482600" y="719783"/>
            <a:ext cx="8178799" cy="5418432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06-cs5002_lect12_fall18_slides-graphs-and-trees-6-2048.jpg"/>
          <p:cNvPicPr>
            <a:picLocks noChangeAspect="1"/>
          </p:cNvPicPr>
          <p:nvPr/>
        </p:nvPicPr>
        <p:blipFill>
          <a:blip r:embed="rId2"/>
          <a:srcRect r="946" b="9340"/>
          <a:stretch>
            <a:fillRect/>
          </a:stretch>
        </p:blipFill>
        <p:spPr>
          <a:xfrm>
            <a:off x="514081" y="643467"/>
            <a:ext cx="8115836" cy="5571065"/>
          </a:xfrm>
          <a:prstGeom prst="rect">
            <a:avLst/>
          </a:prstGeom>
          <a:ln>
            <a:noFill/>
          </a:ln>
        </p:spPr>
      </p:pic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07-cs5002_lect12_fall18_slides-graphs-and-trees-7-2048.jpg"/>
          <p:cNvPicPr>
            <a:picLocks noChangeAspect="1"/>
          </p:cNvPicPr>
          <p:nvPr/>
        </p:nvPicPr>
        <p:blipFill>
          <a:blip r:embed="rId2"/>
          <a:srcRect b="10000"/>
          <a:stretch>
            <a:fillRect/>
          </a:stretch>
        </p:blipFill>
        <p:spPr>
          <a:xfrm>
            <a:off x="482600" y="668655"/>
            <a:ext cx="8178799" cy="5520689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08-cs5002_lect12_fall18_slides-graphs-and-trees-8-2048.jpg"/>
          <p:cNvPicPr>
            <a:picLocks noChangeAspect="1"/>
          </p:cNvPicPr>
          <p:nvPr/>
        </p:nvPicPr>
        <p:blipFill>
          <a:blip r:embed="rId2"/>
          <a:srcRect b="9091"/>
          <a:stretch>
            <a:fillRect/>
          </a:stretch>
        </p:blipFill>
        <p:spPr>
          <a:xfrm>
            <a:off x="486547" y="643467"/>
            <a:ext cx="8170905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09-cs5002_lect12_fall18_slides-graphs-and-trees-9-2048.jpg"/>
          <p:cNvPicPr>
            <a:picLocks noChangeAspect="1"/>
          </p:cNvPicPr>
          <p:nvPr/>
        </p:nvPicPr>
        <p:blipFill>
          <a:blip r:embed="rId2"/>
          <a:srcRect b="10606"/>
          <a:stretch>
            <a:fillRect/>
          </a:stretch>
        </p:blipFill>
        <p:spPr>
          <a:xfrm>
            <a:off x="482600" y="687242"/>
            <a:ext cx="8178799" cy="548351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10-cs5002_lect12_fall18_slides-graphs-and-trees-10-2048.jpg"/>
          <p:cNvPicPr>
            <a:picLocks noChangeAspect="1"/>
          </p:cNvPicPr>
          <p:nvPr/>
        </p:nvPicPr>
        <p:blipFill>
          <a:blip r:embed="rId2"/>
          <a:srcRect b="9848"/>
          <a:stretch>
            <a:fillRect/>
          </a:stretch>
        </p:blipFill>
        <p:spPr>
          <a:xfrm>
            <a:off x="482600" y="663993"/>
            <a:ext cx="8178799" cy="5530012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11-cs5002_lect12_fall18_slides-graphs-and-trees-11-2048.jpg"/>
          <p:cNvPicPr>
            <a:picLocks noChangeAspect="1"/>
          </p:cNvPicPr>
          <p:nvPr/>
        </p:nvPicPr>
        <p:blipFill>
          <a:blip r:embed="rId2"/>
          <a:srcRect r="909" b="13333"/>
          <a:stretch>
            <a:fillRect/>
          </a:stretch>
        </p:blipFill>
        <p:spPr>
          <a:xfrm>
            <a:off x="482600" y="746496"/>
            <a:ext cx="8178799" cy="5365006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12-cs5002_lect12_fall18_slides-graphs-and-trees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13-cs5002_lect12_fall18_slides-graphs-and-trees-13-2048.jpg"/>
          <p:cNvPicPr>
            <a:picLocks noChangeAspect="1"/>
          </p:cNvPicPr>
          <p:nvPr/>
        </p:nvPicPr>
        <p:blipFill>
          <a:blip r:embed="rId2"/>
          <a:srcRect r="796" b="7879"/>
          <a:stretch>
            <a:fillRect/>
          </a:stretch>
        </p:blipFill>
        <p:spPr>
          <a:xfrm>
            <a:off x="572390" y="643467"/>
            <a:ext cx="7999218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14-cs5002_lect12_fall18_slides-graphs-and-trees-1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15-cs5002_lect12_fall18_slides-graphs-and-trees-1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16-cs5002_lect12_fall18_slides-graphs-and-trees-1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17-cs5002_lect12_fall18_slides-graphs-and-trees-1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18-cs5002_lect12_fall18_slides-graphs-and-trees-1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19-cs5002_lect12_fall18_slides-graphs-and-trees-1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20-cs5002_lect12_fall18_slides-graphs-and-trees-2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21-cs5002_lect12_fall18_slides-graphs-and-trees-2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22-cs5002_lect12_fall18_slides-graphs-and-trees-2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23-cs5002_lect12_fall18_slides-graphs-and-trees-2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24-cs5002_lect12_fall18_slides-graphs-and-trees-2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25-cs5002_lect12_fall18_slides-graphs-and-trees-2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26-cs5002_lect12_fall18_slides-graphs-and-trees-2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27-cs5002_lect12_fall18_slides-graphs-and-trees-2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28-cs5002_lect12_fall18_slides-graphs-and-trees-2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29-cs5002_lect12_fall18_slides-graphs-and-trees-2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30-cs5002_lect12_fall18_slides-graphs-and-trees-3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31-cs5002_lect12_fall18_slides-graphs-and-trees-3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32-cs5002_lect12_fall18_slides-graphs-and-trees-3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33-cs5002_lect12_fall18_slides-graphs-and-trees-3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34-cs5002_lect12_fall18_slides-graphs-and-trees-3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35-cs5002_lect12_fall18_slides-graphs-and-trees-3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36-cs5002_lect12_fall18_slides-graphs-and-trees-3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37-cs5002_lect12_fall18_slides-graphs-and-trees-3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38-cs5002_lect12_fall18_slides-graphs-and-trees-3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39-cs5002_lect12_fall18_slides-graphs-and-trees-3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40-cs5002_lect12_fall18_slides-graphs-and-trees-4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41-cs5002_lect12_fall18_slides-graphs-and-trees-4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42-cs5002_lect12_fall18_slides-graphs-and-trees-4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43-cs5002_lect12_fall18_slides-graphs-and-trees-4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44-cs5002_lect12_fall18_slides-graphs-and-trees-4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45-cs5002_lect12_fall18_slides-graphs-and-trees-4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46-cs5002_lect12_fall18_slides-graphs-and-trees-4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47-cs5002_lect12_fall18_slides-graphs-and-trees-4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48-cs5002_lect12_fall18_slides-graphs-and-trees-4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49-cs5002_lect12_fall18_slides-graphs-and-trees-4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50-cs5002_lect12_fall18_slides-graphs-and-trees-5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51-cs5002_lect12_fall18_slides-graphs-and-trees-5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52-cs5002_lect12_fall18_slides-graphs-and-trees-5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53-cs5002_lect12_fall18_slides-graphs-and-trees-5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54-cs5002_lect12_fall18_slides-graphs-and-trees-5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55-cs5002_lect12_fall18_slides-graphs-and-trees-5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56-cs5002_lect12_fall18_slides-graphs-and-trees-5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57-cs5002_lect12_fall18_slides-graphs-and-trees-5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58-cs5002_lect12_fall18_slides-graphs-and-trees-5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59-cs5002_lect12_fall18_slides-graphs-and-trees-5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60-cs5002_lect12_fall18_slides-graphs-and-trees-6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61-cs5002_lect12_fall18_slides-graphs-and-trees-6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62-cs5002_lect12_fall18_slides-graphs-and-trees-6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63-cs5002_lect12_fall18_slides-graphs-and-trees-6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64-cs5002_lect12_fall18_slides-graphs-and-trees-6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65-cs5002_lect12_fall18_slides-graphs-and-trees-6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66-cs5002_lect12_fall18_slides-graphs-and-trees-6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67-cs5002_lect12_fall18_slides-graphs-and-trees-6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68-cs5002_lect12_fall18_slides-graphs-and-trees-6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69-cs5002_lect12_fall18_slides-graphs-and-trees-6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70-cs5002_lect12_fall18_slides-graphs-and-trees-7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71-cs5002_lect12_fall18_slides-graphs-and-trees-7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72-cs5002_lect12_fall18_slides-graphs-and-trees-7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73-cs5002_lect12_fall18_slides-graphs-and-trees-7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74-cs5002_lect12_fall18_slides-graphs-and-trees-7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75-cs5002_lect12_fall18_slides-graphs-and-trees-7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76-cs5002_lect12_fall18_slides-graphs-and-trees-7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77-cs5002_lect12_fall18_slides-graphs-and-trees-7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78-cs5002_lect12_fall18_slides-graphs-and-trees-7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79-cs5002_lect12_fall18_slides-graphs-and-trees-7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0-cs5002_lect12_fall18_slides-graphs-and-trees-8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81-cs5002_lect12_fall18_slides-graphs-and-trees-8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82-cs5002_lect12_fall18_slides-graphs-and-trees-8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2821EE-3E5B-2A57-ABF4-40E9B5493562}"/>
              </a:ext>
            </a:extLst>
          </p:cNvPr>
          <p:cNvSpPr txBox="1"/>
          <p:nvPr/>
        </p:nvSpPr>
        <p:spPr>
          <a:xfrm>
            <a:off x="1068716" y="2319921"/>
            <a:ext cx="25161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273239"/>
                </a:solidFill>
                <a:effectLst/>
                <a:latin typeface="Nunito" pitchFamily="2" charset="0"/>
              </a:rPr>
              <a:t>Root -&gt; Left -&gt; Right</a:t>
            </a:r>
            <a:endParaRPr lang="en-US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83-cs5002_lect12_fall18_slides-graphs-and-trees-8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84-cs5002_lect12_fall18_slides-graphs-and-trees-8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AA588E-EC48-244E-AD04-0CBA8A4DA497}"/>
              </a:ext>
            </a:extLst>
          </p:cNvPr>
          <p:cNvSpPr txBox="1"/>
          <p:nvPr/>
        </p:nvSpPr>
        <p:spPr>
          <a:xfrm>
            <a:off x="1068716" y="2392279"/>
            <a:ext cx="4634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273239"/>
                </a:solidFill>
                <a:effectLst/>
                <a:latin typeface="Nunito" pitchFamily="2" charset="0"/>
              </a:rPr>
              <a:t>Left -&gt; Right -&gt; Root</a:t>
            </a:r>
            <a:endParaRPr lang="en-US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5-cs5002_lect12_fall18_slides-graphs-and-trees-8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86-cs5002_lect12_fall18_slides-graphs-and-trees-8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87-cs5002_lect12_fall18_slides-graphs-and-trees-8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88-cs5002_lect12_fall18_slides-graphs-and-trees-8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89-cs5002_lect12_fall18_slides-graphs-and-trees-8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90-cs5002_lect12_fall18_slides-graphs-and-trees-9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91-cs5002_lect12_fall18_slides-graphs-and-trees-9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92-cs5002_lect12_fall18_slides-graphs-and-trees-9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3-cs5002_lect12_fall18_slides-graphs-and-trees-9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94-cs5002_lect12_fall18_slides-graphs-and-trees-9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21</Words>
  <Application>Microsoft Office PowerPoint</Application>
  <PresentationFormat>On-screen Show (4:3)</PresentationFormat>
  <Paragraphs>5</Paragraphs>
  <Slides>94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94</vt:i4>
      </vt:variant>
    </vt:vector>
  </HeadingPairs>
  <TitlesOfParts>
    <vt:vector size="98" baseType="lpstr">
      <vt:lpstr>Arial</vt:lpstr>
      <vt:lpstr>Calibri</vt:lpstr>
      <vt:lpstr>Nunito</vt:lpstr>
      <vt:lpstr>Office Theme</vt:lpstr>
      <vt:lpstr>Introduction to Tree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Amartya durjoy</cp:lastModifiedBy>
  <cp:revision>5</cp:revision>
  <dcterms:created xsi:type="dcterms:W3CDTF">2013-01-27T09:14:16Z</dcterms:created>
  <dcterms:modified xsi:type="dcterms:W3CDTF">2025-06-22T18:41:11Z</dcterms:modified>
  <cp:category/>
</cp:coreProperties>
</file>