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68.jpg" ContentType="image/jpg"/>
  <Override PartName="/ppt/media/image69.jpg" ContentType="image/jpg"/>
  <Override PartName="/ppt/media/image70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27" r:id="rId57"/>
    <p:sldId id="328" r:id="rId58"/>
    <p:sldId id="329" r:id="rId59"/>
    <p:sldId id="330" r:id="rId60"/>
    <p:sldId id="331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39" r:id="rId69"/>
    <p:sldId id="340" r:id="rId70"/>
    <p:sldId id="341" r:id="rId71"/>
    <p:sldId id="342" r:id="rId72"/>
    <p:sldId id="343" r:id="rId73"/>
    <p:sldId id="345" r:id="rId74"/>
    <p:sldId id="344" r:id="rId75"/>
    <p:sldId id="311" r:id="rId76"/>
    <p:sldId id="312" r:id="rId77"/>
    <p:sldId id="346" r:id="rId78"/>
    <p:sldId id="313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90100" y="428625"/>
            <a:ext cx="4763799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038AB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080808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278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8.png"/><Relationship Id="rId4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1-algebric-structure_UNIT-4-ppt-1-2048.jpg"/>
          <p:cNvPicPr>
            <a:picLocks noChangeAspect="1"/>
          </p:cNvPicPr>
          <p:nvPr/>
        </p:nvPicPr>
        <p:blipFill>
          <a:blip r:embed="rId2"/>
          <a:srcRect l="1" t="18908" r="540" b="1"/>
          <a:stretch>
            <a:fillRect/>
          </a:stretch>
        </p:blipFill>
        <p:spPr>
          <a:xfrm>
            <a:off x="482600" y="928370"/>
            <a:ext cx="8178799" cy="5001258"/>
          </a:xfrm>
          <a:prstGeom prst="rect">
            <a:avLst/>
          </a:prstGeom>
          <a:ln>
            <a:noFill/>
          </a:ln>
        </p:spPr>
      </p:pic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2-algebric-structure_UNIT-4-ppt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7CA9C0-B847-CF8D-9667-C6ED10433EA6}"/>
              </a:ext>
            </a:extLst>
          </p:cNvPr>
          <p:cNvSpPr txBox="1"/>
          <p:nvPr/>
        </p:nvSpPr>
        <p:spPr>
          <a:xfrm>
            <a:off x="1679893" y="5549684"/>
            <a:ext cx="4634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7345">
              <a:lnSpc>
                <a:spcPct val="100000"/>
              </a:lnSpc>
              <a:spcBef>
                <a:spcPts val="2160"/>
              </a:spcBef>
            </a:pPr>
            <a:r>
              <a:rPr lang="en-US" sz="1800" b="1" i="1" dirty="0">
                <a:solidFill>
                  <a:srgbClr val="080808"/>
                </a:solidFill>
                <a:latin typeface="Arial"/>
                <a:cs typeface="Arial"/>
              </a:rPr>
              <a:t>[Z</a:t>
            </a:r>
            <a:r>
              <a:rPr lang="en-US" sz="1800" b="1" i="1" baseline="38011" dirty="0">
                <a:solidFill>
                  <a:srgbClr val="080808"/>
                </a:solidFill>
                <a:latin typeface="Arial"/>
                <a:cs typeface="Arial"/>
              </a:rPr>
              <a:t>+</a:t>
            </a:r>
            <a:r>
              <a:rPr lang="en-US" sz="1800" b="1" i="1" dirty="0">
                <a:solidFill>
                  <a:srgbClr val="080808"/>
                </a:solidFill>
                <a:latin typeface="Arial"/>
                <a:cs typeface="Arial"/>
              </a:rPr>
              <a:t>,</a:t>
            </a:r>
            <a:r>
              <a:rPr lang="en-US" sz="1800" b="1" i="1" spc="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lang="en-US" sz="1800" b="1" i="1" dirty="0">
                <a:solidFill>
                  <a:srgbClr val="080808"/>
                </a:solidFill>
                <a:latin typeface="Arial"/>
                <a:cs typeface="Arial"/>
              </a:rPr>
              <a:t>-]</a:t>
            </a:r>
            <a:r>
              <a:rPr lang="en-US" sz="1800" b="1" i="1" spc="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lang="en-US" sz="1800" b="1" i="1" dirty="0">
                <a:solidFill>
                  <a:srgbClr val="080808"/>
                </a:solidFill>
                <a:latin typeface="Arial"/>
                <a:cs typeface="Arial"/>
              </a:rPr>
              <a:t>is</a:t>
            </a:r>
            <a:r>
              <a:rPr lang="en-US" sz="1800" b="1" i="1" spc="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lang="en-US" sz="1800" b="1" i="1" dirty="0">
                <a:solidFill>
                  <a:srgbClr val="080808"/>
                </a:solidFill>
                <a:latin typeface="Arial"/>
                <a:cs typeface="Arial"/>
              </a:rPr>
              <a:t>not</a:t>
            </a:r>
            <a:r>
              <a:rPr lang="en-US" sz="1800" b="1" i="1" spc="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lang="en-US" sz="1800" b="1" i="1" dirty="0">
                <a:solidFill>
                  <a:srgbClr val="080808"/>
                </a:solidFill>
                <a:latin typeface="Arial"/>
                <a:cs typeface="Arial"/>
              </a:rPr>
              <a:t>an</a:t>
            </a:r>
            <a:r>
              <a:rPr lang="en-US" sz="1800" b="1" i="1" spc="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lang="en-US" sz="1800" b="1" i="1" dirty="0">
                <a:solidFill>
                  <a:srgbClr val="080808"/>
                </a:solidFill>
                <a:latin typeface="Arial"/>
                <a:cs typeface="Arial"/>
              </a:rPr>
              <a:t>algebraic</a:t>
            </a:r>
            <a:r>
              <a:rPr lang="en-US" sz="1800" b="1" i="1" spc="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lang="en-US" sz="1800" b="1" i="1" spc="-10" dirty="0">
                <a:solidFill>
                  <a:srgbClr val="080808"/>
                </a:solidFill>
                <a:latin typeface="Arial"/>
                <a:cs typeface="Arial"/>
              </a:rPr>
              <a:t>system</a:t>
            </a:r>
            <a:endParaRPr lang="en-US"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3-algebric-structure_UNIT-4-ppt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4-algebric-structure_UNIT-4-ppt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5-algebric-structure_UNIT-4-ppt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6-algebric-structure_UNIT-4-ppt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-algebric-structure_UNIT-4-ppt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8-algebric-structure_UNIT-4-ppt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9-algebric-structure_UNIT-4-ppt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0-algebric-structure_UNIT-4-ppt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1-algebric-structure_UNIT-4-ppt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2-algebric-structure_UNIT-4-ppt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3-algebric-structure_UNIT-4-ppt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4-algebric-structure_UNIT-4-ppt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5-algebric-structure_UNIT-4-ppt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6-algebric-structure_UNIT-4-ppt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7-algebric-structure_UNIT-4-ppt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8-algebric-structure_UNIT-4-ppt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19-algebric-structure_UNIT-4-ppt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0-algebric-structure_UNIT-4-ppt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1-algebric-structure_UNIT-4-ppt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2-algebric-structure_UNIT-4-ppt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3-algebric-structure_UNIT-4-ppt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4-algebric-structure_UNIT-4-ppt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5-algebric-structure_UNIT-4-ppt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6-algebric-structure_UNIT-4-ppt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7-algebric-structure_UNIT-4-ppt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8-algebric-structure_UNIT-4-ppt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29-algebric-structure_UNIT-4-ppt-2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0-algebric-structure_UNIT-4-ppt-3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1-algebric-structure_UNIT-4-ppt-3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2-algebric-structure_UNIT-4-ppt-3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3-algebric-structure_UNIT-4-ppt-3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4-algebric-structure_UNIT-4-ppt-3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5-algebric-structure_UNIT-4-ppt-3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6-algebric-structure_UNIT-4-ppt-3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7-algebric-structure_UNIT-4-ppt-3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8-algebric-structure_UNIT-4-ppt-3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9-algebric-structure_UNIT-4-ppt-3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0-algebric-structure_UNIT-4-ppt-4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1-algebric-structure_UNIT-4-ppt-4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2-algebric-structure_UNIT-4-ppt-4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3-algebric-structure_UNIT-4-ppt-4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4-algebric-structure_UNIT-4-ppt-4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5-algebric-structure_UNIT-4-ppt-4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6-algebric-structure_UNIT-4-ppt-4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7-algebric-structure_UNIT-4-ppt-4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8-algebric-structure_UNIT-4-ppt-4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49-algebric-structure_UNIT-4-ppt-4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0-algebric-structure_UNIT-4-ppt-5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1-algebric-structure_UNIT-4-ppt-5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2-algebric-structure_UNIT-4-ppt-5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3-algebric-structure_UNIT-4-ppt-5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4-algebric-structure_UNIT-4-ppt-5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5-algebric-structure_UNIT-4-ppt-5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8444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00"/>
              </a:spcBef>
            </a:pPr>
            <a:r>
              <a:rPr dirty="0"/>
              <a:t>Homomorphism</a:t>
            </a:r>
            <a:r>
              <a:rPr spc="-150" dirty="0"/>
              <a:t> </a:t>
            </a:r>
            <a:r>
              <a:rPr dirty="0"/>
              <a:t>of</a:t>
            </a:r>
            <a:r>
              <a:rPr spc="-150" dirty="0"/>
              <a:t> </a:t>
            </a:r>
            <a:r>
              <a:rPr spc="-10" dirty="0"/>
              <a:t>Semigroups</a:t>
            </a:r>
          </a:p>
        </p:txBody>
      </p:sp>
      <p:sp>
        <p:nvSpPr>
          <p:cNvPr id="3" name="object 3"/>
          <p:cNvSpPr/>
          <p:nvPr/>
        </p:nvSpPr>
        <p:spPr>
          <a:xfrm>
            <a:off x="312941" y="1861174"/>
            <a:ext cx="219710" cy="175260"/>
          </a:xfrm>
          <a:custGeom>
            <a:avLst/>
            <a:gdLst/>
            <a:ahLst/>
            <a:cxnLst/>
            <a:rect l="l" t="t" r="r" b="b"/>
            <a:pathLst>
              <a:path w="219709" h="175260">
                <a:moveTo>
                  <a:pt x="175587" y="175250"/>
                </a:moveTo>
                <a:lnTo>
                  <a:pt x="0" y="175250"/>
                </a:lnTo>
                <a:lnTo>
                  <a:pt x="43854" y="0"/>
                </a:lnTo>
                <a:lnTo>
                  <a:pt x="219442" y="0"/>
                </a:lnTo>
                <a:lnTo>
                  <a:pt x="175587" y="17525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4761" y="4743906"/>
            <a:ext cx="281305" cy="304165"/>
          </a:xfrm>
          <a:custGeom>
            <a:avLst/>
            <a:gdLst/>
            <a:ahLst/>
            <a:cxnLst/>
            <a:rect l="l" t="t" r="r" b="b"/>
            <a:pathLst>
              <a:path w="281304" h="304164">
                <a:moveTo>
                  <a:pt x="84732" y="304006"/>
                </a:moveTo>
                <a:lnTo>
                  <a:pt x="42961" y="304006"/>
                </a:lnTo>
                <a:lnTo>
                  <a:pt x="0" y="0"/>
                </a:lnTo>
                <a:lnTo>
                  <a:pt x="51593" y="0"/>
                </a:lnTo>
                <a:lnTo>
                  <a:pt x="62309" y="90487"/>
                </a:lnTo>
                <a:lnTo>
                  <a:pt x="222781" y="90487"/>
                </a:lnTo>
                <a:lnTo>
                  <a:pt x="193529" y="135731"/>
                </a:lnTo>
                <a:lnTo>
                  <a:pt x="68461" y="135731"/>
                </a:lnTo>
                <a:lnTo>
                  <a:pt x="72622" y="176410"/>
                </a:lnTo>
                <a:lnTo>
                  <a:pt x="75778" y="207764"/>
                </a:lnTo>
                <a:lnTo>
                  <a:pt x="77930" y="229790"/>
                </a:lnTo>
                <a:lnTo>
                  <a:pt x="79081" y="242533"/>
                </a:lnTo>
                <a:lnTo>
                  <a:pt x="79097" y="242710"/>
                </a:lnTo>
                <a:lnTo>
                  <a:pt x="77043" y="247377"/>
                </a:lnTo>
                <a:lnTo>
                  <a:pt x="75195" y="254055"/>
                </a:lnTo>
                <a:lnTo>
                  <a:pt x="75307" y="258762"/>
                </a:lnTo>
                <a:lnTo>
                  <a:pt x="113984" y="258762"/>
                </a:lnTo>
                <a:lnTo>
                  <a:pt x="84732" y="304006"/>
                </a:lnTo>
                <a:close/>
              </a:path>
              <a:path w="281304" h="304164">
                <a:moveTo>
                  <a:pt x="222781" y="90487"/>
                </a:moveTo>
                <a:lnTo>
                  <a:pt x="170061" y="90487"/>
                </a:lnTo>
                <a:lnTo>
                  <a:pt x="227607" y="0"/>
                </a:lnTo>
                <a:lnTo>
                  <a:pt x="281285" y="0"/>
                </a:lnTo>
                <a:lnTo>
                  <a:pt x="222781" y="90487"/>
                </a:lnTo>
                <a:close/>
              </a:path>
              <a:path w="281304" h="304164">
                <a:moveTo>
                  <a:pt x="113984" y="258762"/>
                </a:moveTo>
                <a:lnTo>
                  <a:pt x="75307" y="258762"/>
                </a:lnTo>
                <a:lnTo>
                  <a:pt x="78680" y="258630"/>
                </a:lnTo>
                <a:lnTo>
                  <a:pt x="79937" y="253206"/>
                </a:lnTo>
                <a:lnTo>
                  <a:pt x="79518" y="247377"/>
                </a:lnTo>
                <a:lnTo>
                  <a:pt x="79097" y="242710"/>
                </a:lnTo>
                <a:lnTo>
                  <a:pt x="80850" y="238726"/>
                </a:lnTo>
                <a:lnTo>
                  <a:pt x="107404" y="193402"/>
                </a:lnTo>
                <a:lnTo>
                  <a:pt x="142775" y="135731"/>
                </a:lnTo>
                <a:lnTo>
                  <a:pt x="193529" y="135731"/>
                </a:lnTo>
                <a:lnTo>
                  <a:pt x="114070" y="258630"/>
                </a:lnTo>
                <a:lnTo>
                  <a:pt x="113984" y="258762"/>
                </a:lnTo>
                <a:close/>
              </a:path>
              <a:path w="281304" h="304164">
                <a:moveTo>
                  <a:pt x="75307" y="258762"/>
                </a:moveTo>
                <a:lnTo>
                  <a:pt x="75195" y="254055"/>
                </a:lnTo>
                <a:lnTo>
                  <a:pt x="77043" y="247377"/>
                </a:lnTo>
                <a:lnTo>
                  <a:pt x="79097" y="242710"/>
                </a:lnTo>
                <a:lnTo>
                  <a:pt x="79518" y="247377"/>
                </a:lnTo>
                <a:lnTo>
                  <a:pt x="79937" y="253206"/>
                </a:lnTo>
                <a:lnTo>
                  <a:pt x="78680" y="258630"/>
                </a:lnTo>
                <a:lnTo>
                  <a:pt x="75307" y="258762"/>
                </a:lnTo>
                <a:close/>
              </a:path>
            </a:pathLst>
          </a:custGeom>
          <a:solidFill>
            <a:srgbClr val="0038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85008" y="4772679"/>
            <a:ext cx="290830" cy="248920"/>
          </a:xfrm>
          <a:custGeom>
            <a:avLst/>
            <a:gdLst/>
            <a:ahLst/>
            <a:cxnLst/>
            <a:rect l="l" t="t" r="r" b="b"/>
            <a:pathLst>
              <a:path w="290829" h="248920">
                <a:moveTo>
                  <a:pt x="228383" y="248443"/>
                </a:moveTo>
                <a:lnTo>
                  <a:pt x="120532" y="248443"/>
                </a:lnTo>
                <a:lnTo>
                  <a:pt x="87734" y="246434"/>
                </a:lnTo>
                <a:lnTo>
                  <a:pt x="37281" y="230361"/>
                </a:lnTo>
                <a:lnTo>
                  <a:pt x="7391" y="198356"/>
                </a:lnTo>
                <a:lnTo>
                  <a:pt x="0" y="151575"/>
                </a:lnTo>
                <a:lnTo>
                  <a:pt x="4843" y="122733"/>
                </a:lnTo>
                <a:lnTo>
                  <a:pt x="27266" y="69750"/>
                </a:lnTo>
                <a:lnTo>
                  <a:pt x="64572" y="31253"/>
                </a:lnTo>
                <a:lnTo>
                  <a:pt x="115720" y="7813"/>
                </a:lnTo>
                <a:lnTo>
                  <a:pt x="179666" y="0"/>
                </a:lnTo>
                <a:lnTo>
                  <a:pt x="290493" y="0"/>
                </a:lnTo>
                <a:lnTo>
                  <a:pt x="280274" y="40679"/>
                </a:lnTo>
                <a:lnTo>
                  <a:pt x="172423" y="40679"/>
                </a:lnTo>
                <a:lnTo>
                  <a:pt x="128562" y="44611"/>
                </a:lnTo>
                <a:lnTo>
                  <a:pt x="94016" y="56405"/>
                </a:lnTo>
                <a:lnTo>
                  <a:pt x="68783" y="76063"/>
                </a:lnTo>
                <a:lnTo>
                  <a:pt x="52865" y="103584"/>
                </a:lnTo>
                <a:lnTo>
                  <a:pt x="264597" y="103584"/>
                </a:lnTo>
                <a:lnTo>
                  <a:pt x="254378" y="144462"/>
                </a:lnTo>
                <a:lnTo>
                  <a:pt x="42347" y="144462"/>
                </a:lnTo>
                <a:lnTo>
                  <a:pt x="44369" y="172156"/>
                </a:lnTo>
                <a:lnTo>
                  <a:pt x="59264" y="191938"/>
                </a:lnTo>
                <a:lnTo>
                  <a:pt x="87033" y="203807"/>
                </a:lnTo>
                <a:lnTo>
                  <a:pt x="127675" y="207764"/>
                </a:lnTo>
                <a:lnTo>
                  <a:pt x="238503" y="207764"/>
                </a:lnTo>
                <a:lnTo>
                  <a:pt x="228383" y="248443"/>
                </a:lnTo>
                <a:close/>
              </a:path>
            </a:pathLst>
          </a:custGeom>
          <a:solidFill>
            <a:srgbClr val="0038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3249" y="1371579"/>
            <a:ext cx="8054340" cy="3768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400"/>
              </a:lnSpc>
              <a:spcBef>
                <a:spcPts val="100"/>
              </a:spcBef>
            </a:pPr>
            <a:r>
              <a:rPr sz="3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Definition</a:t>
            </a:r>
            <a:r>
              <a:rPr sz="3200" b="1" i="1" spc="7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3:</a:t>
            </a:r>
            <a:r>
              <a:rPr sz="3200" b="1" i="1" spc="-3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Let</a:t>
            </a:r>
            <a:r>
              <a:rPr sz="3200" spc="79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[S;@]</a:t>
            </a:r>
            <a:r>
              <a:rPr sz="3200" b="1" i="1" spc="-45" dirty="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and</a:t>
            </a:r>
            <a:r>
              <a:rPr sz="3200" spc="79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[T;∙]</a:t>
            </a:r>
            <a:r>
              <a:rPr sz="3200" b="1" i="1" spc="77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are</a:t>
            </a:r>
            <a:r>
              <a:rPr sz="3200" spc="76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spc="-25" dirty="0">
                <a:solidFill>
                  <a:srgbClr val="080808"/>
                </a:solidFill>
                <a:latin typeface="Arial MT"/>
                <a:cs typeface="Arial MT"/>
              </a:rPr>
              <a:t>two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algebraic</a:t>
            </a:r>
            <a:r>
              <a:rPr sz="3200" spc="3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system</a:t>
            </a:r>
            <a:r>
              <a:rPr sz="3200" spc="409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with</a:t>
            </a:r>
            <a:r>
              <a:rPr sz="3200" spc="3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3200" spc="28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binary</a:t>
            </a:r>
            <a:r>
              <a:rPr sz="3200" spc="4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operation.</a:t>
            </a:r>
            <a:r>
              <a:rPr sz="3200" spc="33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spc="-50" dirty="0">
                <a:solidFill>
                  <a:srgbClr val="080808"/>
                </a:solidFill>
                <a:latin typeface="Arial MT"/>
                <a:cs typeface="Arial MT"/>
              </a:rPr>
              <a:t>A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function</a:t>
            </a:r>
            <a:r>
              <a:rPr sz="3200" b="1" i="1" spc="455" dirty="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ϕ</a:t>
            </a:r>
            <a:r>
              <a:rPr sz="3200" b="1" i="1" spc="420" dirty="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from</a:t>
            </a:r>
            <a:r>
              <a:rPr sz="3200" b="1" i="1" spc="459" dirty="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S</a:t>
            </a:r>
            <a:r>
              <a:rPr sz="3200" b="1" i="1" spc="415" dirty="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to</a:t>
            </a:r>
            <a:r>
              <a:rPr sz="3200" b="1" i="1" spc="420" dirty="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T</a:t>
            </a:r>
            <a:r>
              <a:rPr sz="3200" b="1" i="1" spc="434" dirty="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is</a:t>
            </a:r>
            <a:r>
              <a:rPr sz="3200" spc="475" dirty="0">
                <a:solidFill>
                  <a:srgbClr val="080808"/>
                </a:solidFill>
                <a:latin typeface="Arial MT"/>
                <a:cs typeface="Arial MT"/>
              </a:rPr>
              <a:t> 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called</a:t>
            </a:r>
            <a:r>
              <a:rPr sz="3200" spc="465" dirty="0">
                <a:solidFill>
                  <a:srgbClr val="080808"/>
                </a:solidFill>
                <a:latin typeface="Arial MT"/>
                <a:cs typeface="Arial MT"/>
              </a:rPr>
              <a:t>  </a:t>
            </a:r>
            <a:r>
              <a:rPr sz="3200" spc="-50" dirty="0">
                <a:solidFill>
                  <a:srgbClr val="080808"/>
                </a:solidFill>
                <a:latin typeface="Arial MT"/>
                <a:cs typeface="Arial MT"/>
              </a:rPr>
              <a:t>a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homomorphism</a:t>
            </a:r>
            <a:r>
              <a:rPr sz="3200" b="1" i="1" spc="-3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from</a:t>
            </a:r>
            <a:r>
              <a:rPr sz="3200" spc="-3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[S;*]</a:t>
            </a:r>
            <a:r>
              <a:rPr sz="3200" b="1" i="1" spc="-3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to</a:t>
            </a:r>
            <a:r>
              <a:rPr sz="3200" b="1" i="1" spc="-4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spc="-10" dirty="0">
                <a:solidFill>
                  <a:srgbClr val="080808"/>
                </a:solidFill>
                <a:latin typeface="Arial"/>
                <a:cs typeface="Arial"/>
              </a:rPr>
              <a:t>[T;∙]</a:t>
            </a:r>
            <a:r>
              <a:rPr sz="3200" b="1" i="1" spc="-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spc="-35" dirty="0">
                <a:solidFill>
                  <a:srgbClr val="080808"/>
                </a:solidFill>
                <a:latin typeface="Arial MT"/>
                <a:cs typeface="Arial MT"/>
              </a:rPr>
              <a:t>if</a:t>
            </a:r>
            <a:endParaRPr sz="3200">
              <a:latin typeface="Arial MT"/>
              <a:cs typeface="Arial MT"/>
            </a:endParaRPr>
          </a:p>
          <a:p>
            <a:pPr marL="516255">
              <a:lnSpc>
                <a:spcPct val="100000"/>
              </a:lnSpc>
              <a:spcBef>
                <a:spcPts val="2535"/>
              </a:spcBef>
              <a:tabLst>
                <a:tab pos="5696585" algn="l"/>
                <a:tab pos="6906259" algn="l"/>
              </a:tabLst>
            </a:pP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ϕ(a</a:t>
            </a:r>
            <a:r>
              <a:rPr sz="3200" b="1" i="1" spc="-10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@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b)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=ϕ(a)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∙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ϕ(b)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spc="-25" dirty="0">
                <a:solidFill>
                  <a:srgbClr val="0038AB"/>
                </a:solidFill>
                <a:latin typeface="Arial"/>
                <a:cs typeface="Arial"/>
              </a:rPr>
              <a:t>for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	a , </a:t>
            </a:r>
            <a:r>
              <a:rPr sz="3200" b="1" i="1" spc="-50" dirty="0">
                <a:solidFill>
                  <a:srgbClr val="0038AB"/>
                </a:solidFill>
                <a:latin typeface="Arial"/>
                <a:cs typeface="Arial"/>
              </a:rPr>
              <a:t>b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	</a:t>
            </a:r>
            <a:r>
              <a:rPr sz="3200" b="1" i="1" spc="-25" dirty="0">
                <a:solidFill>
                  <a:srgbClr val="0038AB"/>
                </a:solidFill>
                <a:latin typeface="Arial"/>
                <a:cs typeface="Arial"/>
              </a:rPr>
              <a:t>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Homomorphism</a:t>
            </a:r>
            <a:r>
              <a:rPr spc="-150" dirty="0"/>
              <a:t> </a:t>
            </a:r>
            <a:r>
              <a:rPr dirty="0"/>
              <a:t>of</a:t>
            </a:r>
            <a:r>
              <a:rPr spc="-150" dirty="0"/>
              <a:t> </a:t>
            </a:r>
            <a:r>
              <a:rPr spc="-10" dirty="0"/>
              <a:t>Semigroups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50887" y="1624012"/>
          <a:ext cx="7498710" cy="2468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9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3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5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6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902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[Z</a:t>
                      </a:r>
                      <a:r>
                        <a:rPr sz="2175" b="1" baseline="-153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sz="2175" b="1" spc="532" baseline="-153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,+]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38100">
                      <a:solidFill>
                        <a:srgbClr val="CC3300"/>
                      </a:solidFill>
                      <a:prstDash val="solid"/>
                    </a:lnR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CC3300"/>
                      </a:solidFill>
                      <a:prstDash val="solid"/>
                    </a:lnL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[Z</a:t>
                      </a:r>
                      <a:r>
                        <a:rPr sz="2175" b="1" baseline="-153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2175" b="1" spc="494" baseline="-153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,×]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38100">
                      <a:solidFill>
                        <a:srgbClr val="CC3300"/>
                      </a:solidFill>
                      <a:prstDash val="solid"/>
                    </a:lnR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CC3300"/>
                      </a:solidFill>
                      <a:prstDash val="solid"/>
                    </a:lnL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38100">
                      <a:solidFill>
                        <a:srgbClr val="CC3300"/>
                      </a:solidFill>
                      <a:prstDash val="solid"/>
                    </a:lnR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38100">
                      <a:solidFill>
                        <a:srgbClr val="CC3300"/>
                      </a:solidFill>
                      <a:prstDash val="solid"/>
                    </a:lnL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38100">
                      <a:solidFill>
                        <a:srgbClr val="CC3300"/>
                      </a:solidFill>
                      <a:prstDash val="solid"/>
                    </a:lnR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38100">
                      <a:solidFill>
                        <a:srgbClr val="CC3300"/>
                      </a:solidFill>
                      <a:prstDash val="solid"/>
                    </a:lnL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682" y="4005064"/>
            <a:ext cx="3528391" cy="4616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9671" y="4466728"/>
            <a:ext cx="6408712" cy="4616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80112" y="5080213"/>
            <a:ext cx="3456383" cy="176683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09261" y="5012482"/>
            <a:ext cx="5182870" cy="1767205"/>
            <a:chOff x="109261" y="5012482"/>
            <a:chExt cx="5182870" cy="17672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261" y="5012482"/>
              <a:ext cx="3310609" cy="17668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1879" y="6317646"/>
              <a:ext cx="1800200" cy="4616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00336" y="6548437"/>
              <a:ext cx="949325" cy="0"/>
            </a:xfrm>
            <a:custGeom>
              <a:avLst/>
              <a:gdLst/>
              <a:ahLst/>
              <a:cxnLst/>
              <a:rect l="l" t="t" r="r" b="b"/>
              <a:pathLst>
                <a:path w="949325">
                  <a:moveTo>
                    <a:pt x="0" y="0"/>
                  </a:moveTo>
                  <a:lnTo>
                    <a:pt x="948939" y="0"/>
                  </a:lnTo>
                </a:path>
              </a:pathLst>
            </a:custGeom>
            <a:ln w="38099">
              <a:solidFill>
                <a:srgbClr val="0808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87382" y="6486543"/>
              <a:ext cx="155802" cy="12378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036236" y="1125199"/>
            <a:ext cx="3011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80808"/>
                </a:solidFill>
                <a:latin typeface="Arial"/>
                <a:cs typeface="Arial"/>
              </a:rPr>
              <a:t>Z</a:t>
            </a:r>
            <a:r>
              <a:rPr sz="2175" b="1" baseline="-15325" dirty="0">
                <a:solidFill>
                  <a:srgbClr val="080808"/>
                </a:solidFill>
                <a:latin typeface="Arial"/>
                <a:cs typeface="Arial"/>
              </a:rPr>
              <a:t>m</a:t>
            </a:r>
            <a:r>
              <a:rPr sz="2175" b="1" spc="-52" baseline="-153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175" b="1" baseline="-15325" dirty="0">
                <a:solidFill>
                  <a:srgbClr val="080808"/>
                </a:solidFill>
                <a:latin typeface="Arial"/>
                <a:cs typeface="Arial"/>
              </a:rPr>
              <a:t>=</a:t>
            </a:r>
            <a:r>
              <a:rPr sz="2175" b="1" spc="-7" baseline="-153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80808"/>
                </a:solidFill>
                <a:latin typeface="Arial MT"/>
                <a:cs typeface="Arial MT"/>
              </a:rPr>
              <a:t>Integer</a:t>
            </a:r>
            <a:r>
              <a:rPr sz="2400" spc="-4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80808"/>
                </a:solidFill>
                <a:latin typeface="Arial MT"/>
                <a:cs typeface="Arial MT"/>
              </a:rPr>
              <a:t>modulo</a:t>
            </a:r>
            <a:r>
              <a:rPr sz="24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400" b="1" i="1" spc="-50" dirty="0">
                <a:solidFill>
                  <a:srgbClr val="080808"/>
                </a:solidFill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1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Homomorphism</a:t>
            </a:r>
            <a:r>
              <a:rPr spc="-150" dirty="0"/>
              <a:t> </a:t>
            </a:r>
            <a:r>
              <a:rPr dirty="0"/>
              <a:t>of</a:t>
            </a:r>
            <a:r>
              <a:rPr spc="-150" dirty="0"/>
              <a:t> </a:t>
            </a:r>
            <a:r>
              <a:rPr spc="-10" dirty="0"/>
              <a:t>Semigroups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50887" y="1624012"/>
          <a:ext cx="7498710" cy="2468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9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3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5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6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902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[Z</a:t>
                      </a:r>
                      <a:r>
                        <a:rPr sz="2175" b="1" baseline="-153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sz="2175" b="1" spc="532" baseline="-153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,+]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38100">
                      <a:solidFill>
                        <a:srgbClr val="CC3300"/>
                      </a:solidFill>
                      <a:prstDash val="solid"/>
                    </a:lnR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CC3300"/>
                      </a:solidFill>
                      <a:prstDash val="solid"/>
                    </a:lnL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[Z</a:t>
                      </a:r>
                      <a:r>
                        <a:rPr sz="2175" b="1" baseline="-153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2175" b="1" spc="494" baseline="-153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5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,×]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38100">
                      <a:solidFill>
                        <a:srgbClr val="CC3300"/>
                      </a:solidFill>
                      <a:prstDash val="solid"/>
                    </a:lnR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CC3300"/>
                      </a:solidFill>
                      <a:prstDash val="solid"/>
                    </a:lnL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CC33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38100">
                      <a:solidFill>
                        <a:srgbClr val="CC3300"/>
                      </a:solidFill>
                      <a:prstDash val="solid"/>
                    </a:lnR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38100">
                      <a:solidFill>
                        <a:srgbClr val="CC3300"/>
                      </a:solidFill>
                      <a:prstDash val="solid"/>
                    </a:lnL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38100">
                      <a:solidFill>
                        <a:srgbClr val="CC3300"/>
                      </a:solidFill>
                      <a:prstDash val="solid"/>
                    </a:lnR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38100">
                      <a:solidFill>
                        <a:srgbClr val="CC3300"/>
                      </a:solidFill>
                      <a:prstDash val="solid"/>
                    </a:lnL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38100">
                      <a:solidFill>
                        <a:srgbClr val="CC33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38100">
                      <a:solidFill>
                        <a:srgbClr val="CC33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CC33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b="1" spc="-50" dirty="0">
                          <a:solidFill>
                            <a:srgbClr val="080808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682" y="4005064"/>
            <a:ext cx="3528391" cy="4616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9671" y="4466728"/>
            <a:ext cx="6408712" cy="4616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261" y="5012482"/>
            <a:ext cx="3310609" cy="176682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80112" y="5080213"/>
            <a:ext cx="3456383" cy="176683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491879" y="6317646"/>
            <a:ext cx="2015489" cy="462280"/>
            <a:chOff x="3491879" y="6317646"/>
            <a:chExt cx="2015489" cy="46228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1879" y="6317646"/>
              <a:ext cx="1800200" cy="4616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40312" y="6548437"/>
              <a:ext cx="372745" cy="0"/>
            </a:xfrm>
            <a:custGeom>
              <a:avLst/>
              <a:gdLst/>
              <a:ahLst/>
              <a:cxnLst/>
              <a:rect l="l" t="t" r="r" b="b"/>
              <a:pathLst>
                <a:path w="372745">
                  <a:moveTo>
                    <a:pt x="0" y="0"/>
                  </a:moveTo>
                  <a:lnTo>
                    <a:pt x="372676" y="0"/>
                  </a:lnTo>
                </a:path>
              </a:pathLst>
            </a:custGeom>
            <a:ln w="38099">
              <a:solidFill>
                <a:srgbClr val="0808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51094" y="6486543"/>
              <a:ext cx="155802" cy="12378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036236" y="1125199"/>
            <a:ext cx="3011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80808"/>
                </a:solidFill>
                <a:latin typeface="Arial"/>
                <a:cs typeface="Arial"/>
              </a:rPr>
              <a:t>Z</a:t>
            </a:r>
            <a:r>
              <a:rPr sz="2175" b="1" baseline="-15325" dirty="0">
                <a:solidFill>
                  <a:srgbClr val="080808"/>
                </a:solidFill>
                <a:latin typeface="Arial"/>
                <a:cs typeface="Arial"/>
              </a:rPr>
              <a:t>m</a:t>
            </a:r>
            <a:r>
              <a:rPr sz="2175" b="1" spc="-52" baseline="-153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175" b="1" baseline="-15325" dirty="0">
                <a:solidFill>
                  <a:srgbClr val="080808"/>
                </a:solidFill>
                <a:latin typeface="Arial"/>
                <a:cs typeface="Arial"/>
              </a:rPr>
              <a:t>=</a:t>
            </a:r>
            <a:r>
              <a:rPr sz="2175" b="1" spc="-7" baseline="-153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80808"/>
                </a:solidFill>
                <a:latin typeface="Arial MT"/>
                <a:cs typeface="Arial MT"/>
              </a:rPr>
              <a:t>Integer</a:t>
            </a:r>
            <a:r>
              <a:rPr sz="2400" spc="-4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80808"/>
                </a:solidFill>
                <a:latin typeface="Arial MT"/>
                <a:cs typeface="Arial MT"/>
              </a:rPr>
              <a:t>modulo</a:t>
            </a:r>
            <a:r>
              <a:rPr sz="24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400" b="1" i="1" spc="-50" dirty="0">
                <a:solidFill>
                  <a:srgbClr val="080808"/>
                </a:solidFill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8444" rIns="0" bIns="0" rtlCol="0">
            <a:spAutoFit/>
          </a:bodyPr>
          <a:lstStyle/>
          <a:p>
            <a:pPr marL="414020">
              <a:lnSpc>
                <a:spcPct val="100000"/>
              </a:lnSpc>
              <a:spcBef>
                <a:spcPts val="100"/>
              </a:spcBef>
            </a:pPr>
            <a:r>
              <a:rPr dirty="0"/>
              <a:t>Isomorphism</a:t>
            </a:r>
            <a:r>
              <a:rPr spc="-135" dirty="0"/>
              <a:t> </a:t>
            </a:r>
            <a:r>
              <a:rPr dirty="0"/>
              <a:t>of</a:t>
            </a:r>
            <a:r>
              <a:rPr spc="-135" dirty="0"/>
              <a:t> </a:t>
            </a:r>
            <a:r>
              <a:rPr spc="-10" dirty="0"/>
              <a:t>Semigroups</a:t>
            </a:r>
          </a:p>
        </p:txBody>
      </p:sp>
      <p:sp>
        <p:nvSpPr>
          <p:cNvPr id="3" name="object 3"/>
          <p:cNvSpPr/>
          <p:nvPr/>
        </p:nvSpPr>
        <p:spPr>
          <a:xfrm>
            <a:off x="295059" y="1572644"/>
            <a:ext cx="185420" cy="147955"/>
          </a:xfrm>
          <a:custGeom>
            <a:avLst/>
            <a:gdLst/>
            <a:ahLst/>
            <a:cxnLst/>
            <a:rect l="l" t="t" r="r" b="b"/>
            <a:pathLst>
              <a:path w="185420" h="147955">
                <a:moveTo>
                  <a:pt x="148151" y="147867"/>
                </a:moveTo>
                <a:lnTo>
                  <a:pt x="0" y="147867"/>
                </a:lnTo>
                <a:lnTo>
                  <a:pt x="37002" y="0"/>
                </a:lnTo>
                <a:lnTo>
                  <a:pt x="185154" y="0"/>
                </a:lnTo>
                <a:lnTo>
                  <a:pt x="148151" y="147867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5210" y="1204892"/>
            <a:ext cx="8595995" cy="237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734" marR="5080" algn="just">
              <a:lnSpc>
                <a:spcPct val="138900"/>
              </a:lnSpc>
              <a:spcBef>
                <a:spcPts val="100"/>
              </a:spcBef>
            </a:pPr>
            <a:r>
              <a:rPr sz="2700" b="1" i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Definition</a:t>
            </a:r>
            <a:r>
              <a:rPr sz="2700" b="1" i="1" spc="3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700" b="1" i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4:</a:t>
            </a:r>
            <a:r>
              <a:rPr sz="2700" b="1" i="1" spc="4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Let</a:t>
            </a:r>
            <a:r>
              <a:rPr sz="2700" spc="47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b="1" i="1" spc="-25" dirty="0">
                <a:solidFill>
                  <a:srgbClr val="080808"/>
                </a:solidFill>
                <a:latin typeface="Arial"/>
                <a:cs typeface="Arial"/>
              </a:rPr>
              <a:t>ϕ</a:t>
            </a:r>
            <a:r>
              <a:rPr sz="2700" b="1" i="1" spc="45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be</a:t>
            </a:r>
            <a:r>
              <a:rPr sz="2700" spc="39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40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homomorphism</a:t>
            </a:r>
            <a:r>
              <a:rPr sz="2700" spc="47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from</a:t>
            </a:r>
            <a:r>
              <a:rPr sz="2700" spc="40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b="1" i="1" spc="-10" dirty="0">
                <a:solidFill>
                  <a:srgbClr val="080808"/>
                </a:solidFill>
                <a:latin typeface="Arial"/>
                <a:cs typeface="Arial"/>
              </a:rPr>
              <a:t>[S;*] </a:t>
            </a:r>
            <a:r>
              <a:rPr sz="2700" b="1" i="1" spc="-20" dirty="0">
                <a:solidFill>
                  <a:srgbClr val="080808"/>
                </a:solidFill>
                <a:latin typeface="Arial"/>
                <a:cs typeface="Arial"/>
              </a:rPr>
              <a:t>to</a:t>
            </a:r>
            <a:r>
              <a:rPr sz="2700" b="1" i="1" spc="9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700" b="1" i="1" spc="-40" dirty="0">
                <a:solidFill>
                  <a:srgbClr val="080808"/>
                </a:solidFill>
                <a:latin typeface="Arial"/>
                <a:cs typeface="Arial"/>
              </a:rPr>
              <a:t>[T;∙]</a:t>
            </a:r>
            <a:r>
              <a:rPr sz="2700" spc="-40" dirty="0">
                <a:solidFill>
                  <a:srgbClr val="080808"/>
                </a:solidFill>
                <a:latin typeface="Arial MT"/>
                <a:cs typeface="Arial MT"/>
              </a:rPr>
              <a:t>.</a:t>
            </a:r>
            <a:r>
              <a:rPr sz="2700" spc="9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b="1" i="1" spc="-25" dirty="0">
                <a:solidFill>
                  <a:srgbClr val="080808"/>
                </a:solidFill>
                <a:latin typeface="Arial"/>
                <a:cs typeface="Arial"/>
              </a:rPr>
              <a:t>ϕ</a:t>
            </a:r>
            <a:r>
              <a:rPr sz="2700" b="1" i="1" spc="15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is</a:t>
            </a:r>
            <a:r>
              <a:rPr sz="2700" spc="9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called</a:t>
            </a:r>
            <a:r>
              <a:rPr sz="2700" spc="9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an</a:t>
            </a:r>
            <a:r>
              <a:rPr sz="2700" spc="16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b="1" i="1" spc="-10" dirty="0">
                <a:solidFill>
                  <a:srgbClr val="080808"/>
                </a:solidFill>
                <a:latin typeface="Arial"/>
                <a:cs typeface="Arial"/>
              </a:rPr>
              <a:t>isomorphism</a:t>
            </a:r>
            <a:r>
              <a:rPr sz="2700" b="1" i="1" spc="16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if</a:t>
            </a:r>
            <a:r>
              <a:rPr sz="2700" spc="9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1190" dirty="0">
                <a:solidFill>
                  <a:srgbClr val="080808"/>
                </a:solidFill>
                <a:latin typeface="Arial MT"/>
                <a:cs typeface="Arial MT"/>
              </a:rPr>
              <a:t>ϕ</a:t>
            </a:r>
            <a:r>
              <a:rPr sz="2700" spc="15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is</a:t>
            </a:r>
            <a:r>
              <a:rPr sz="2700" spc="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also</a:t>
            </a:r>
            <a:r>
              <a:rPr sz="2700" spc="16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b="1" i="1" spc="-15" dirty="0">
                <a:solidFill>
                  <a:srgbClr val="080808"/>
                </a:solidFill>
                <a:latin typeface="Arial"/>
                <a:cs typeface="Arial"/>
              </a:rPr>
              <a:t>one-</a:t>
            </a:r>
            <a:r>
              <a:rPr sz="2700" b="1" i="1" spc="-1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700" b="1" i="1" spc="-15" dirty="0">
                <a:solidFill>
                  <a:srgbClr val="080808"/>
                </a:solidFill>
                <a:latin typeface="Arial"/>
                <a:cs typeface="Arial"/>
              </a:rPr>
              <a:t>to-one</a:t>
            </a:r>
            <a:r>
              <a:rPr sz="2700" b="1" i="1" spc="-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700" b="1" i="1" spc="-10" dirty="0">
                <a:solidFill>
                  <a:srgbClr val="080808"/>
                </a:solidFill>
                <a:latin typeface="Arial"/>
                <a:cs typeface="Arial"/>
              </a:rPr>
              <a:t>correspondence</a:t>
            </a:r>
            <a:r>
              <a:rPr sz="2700" b="1" i="1" spc="7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(one-to-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one+onto).</a:t>
            </a:r>
            <a:endParaRPr sz="2700">
              <a:latin typeface="Arial MT"/>
              <a:cs typeface="Arial MT"/>
            </a:endParaRPr>
          </a:p>
          <a:p>
            <a:pPr marL="419734" indent="-407034">
              <a:lnSpc>
                <a:spcPct val="100000"/>
              </a:lnSpc>
              <a:spcBef>
                <a:spcPts val="1785"/>
              </a:spcBef>
              <a:buClr>
                <a:srgbClr val="CC3300"/>
              </a:buClr>
              <a:buSzPct val="85185"/>
              <a:buFont typeface="Cambria"/>
              <a:buChar char="◼"/>
              <a:tabLst>
                <a:tab pos="419734" algn="l"/>
                <a:tab pos="1097915" algn="l"/>
                <a:tab pos="1805305" algn="l"/>
                <a:tab pos="2550795" algn="l"/>
                <a:tab pos="3258185" algn="l"/>
                <a:tab pos="4822190" algn="l"/>
                <a:tab pos="6263005" algn="l"/>
                <a:tab pos="7141845" algn="l"/>
                <a:tab pos="7925434" algn="l"/>
              </a:tabLst>
            </a:pP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We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say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that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two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algebraic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systems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b="1" i="1" spc="-10" dirty="0">
                <a:solidFill>
                  <a:srgbClr val="080808"/>
                </a:solidFill>
                <a:latin typeface="Arial"/>
                <a:cs typeface="Arial"/>
              </a:rPr>
              <a:t>[S;*]</a:t>
            </a:r>
            <a:r>
              <a:rPr sz="2700" b="1" i="1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2700" b="1" i="1" spc="-25" dirty="0">
                <a:solidFill>
                  <a:srgbClr val="080808"/>
                </a:solidFill>
                <a:latin typeface="Arial"/>
                <a:cs typeface="Arial"/>
              </a:rPr>
              <a:t>and</a:t>
            </a:r>
            <a:r>
              <a:rPr sz="2700" b="1" i="1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2700" b="1" i="1" spc="-10" dirty="0">
                <a:solidFill>
                  <a:srgbClr val="080808"/>
                </a:solidFill>
                <a:latin typeface="Arial"/>
                <a:cs typeface="Arial"/>
              </a:rPr>
              <a:t>[T;∙]</a:t>
            </a:r>
            <a:endParaRPr sz="2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9924" y="3727112"/>
            <a:ext cx="16833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isomorphic</a:t>
            </a:r>
            <a:endParaRPr sz="27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2454" y="5074307"/>
            <a:ext cx="212554" cy="16383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23065" y="5074307"/>
            <a:ext cx="212554" cy="16383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5210" y="3567091"/>
            <a:ext cx="6652895" cy="2454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734" marR="5080">
              <a:lnSpc>
                <a:spcPct val="138900"/>
              </a:lnSpc>
              <a:spcBef>
                <a:spcPts val="100"/>
              </a:spcBef>
              <a:tabLst>
                <a:tab pos="1181735" algn="l"/>
                <a:tab pos="3686810" algn="l"/>
                <a:tab pos="4105910" algn="l"/>
                <a:tab pos="5134610" algn="l"/>
                <a:tab pos="6258560" algn="l"/>
              </a:tabLst>
            </a:pPr>
            <a:r>
              <a:rPr sz="2700" b="1" i="1" spc="-25" dirty="0">
                <a:solidFill>
                  <a:srgbClr val="080808"/>
                </a:solidFill>
                <a:latin typeface="Arial"/>
                <a:cs typeface="Arial"/>
              </a:rPr>
              <a:t>are</a:t>
            </a:r>
            <a:r>
              <a:rPr sz="2700" b="1" i="1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2700" b="1" i="1" spc="-10" dirty="0">
                <a:solidFill>
                  <a:srgbClr val="080808"/>
                </a:solidFill>
                <a:latin typeface="Arial"/>
                <a:cs typeface="Arial"/>
              </a:rPr>
              <a:t>isomorphism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,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if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there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exists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an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function.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Denoted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by</a:t>
            </a:r>
            <a:endParaRPr sz="2700">
              <a:latin typeface="Arial MT"/>
              <a:cs typeface="Arial MT"/>
            </a:endParaRPr>
          </a:p>
          <a:p>
            <a:pPr marL="3162935">
              <a:lnSpc>
                <a:spcPct val="100000"/>
              </a:lnSpc>
              <a:spcBef>
                <a:spcPts val="1785"/>
              </a:spcBef>
              <a:tabLst>
                <a:tab pos="4063365" algn="l"/>
                <a:tab pos="5224145" algn="l"/>
              </a:tabLst>
            </a:pPr>
            <a:r>
              <a:rPr sz="2700" b="1" i="1" spc="-10" dirty="0">
                <a:solidFill>
                  <a:srgbClr val="006FBF"/>
                </a:solidFill>
                <a:latin typeface="Arial"/>
                <a:cs typeface="Arial"/>
              </a:rPr>
              <a:t>[S;*]</a:t>
            </a:r>
            <a:r>
              <a:rPr sz="2700" b="1" i="1" dirty="0">
                <a:solidFill>
                  <a:srgbClr val="006FBF"/>
                </a:solidFill>
                <a:latin typeface="Arial"/>
                <a:cs typeface="Arial"/>
              </a:rPr>
              <a:t>	</a:t>
            </a:r>
            <a:r>
              <a:rPr sz="2700" b="1" i="1" spc="-10" dirty="0">
                <a:solidFill>
                  <a:srgbClr val="006FBF"/>
                </a:solidFill>
                <a:latin typeface="Arial"/>
                <a:cs typeface="Arial"/>
              </a:rPr>
              <a:t>[T;∙](S</a:t>
            </a:r>
            <a:r>
              <a:rPr sz="2700" b="1" i="1" dirty="0">
                <a:solidFill>
                  <a:srgbClr val="006FBF"/>
                </a:solidFill>
                <a:latin typeface="Arial"/>
                <a:cs typeface="Arial"/>
              </a:rPr>
              <a:t>	</a:t>
            </a:r>
            <a:r>
              <a:rPr sz="2700" b="1" i="1" spc="-25" dirty="0">
                <a:solidFill>
                  <a:srgbClr val="006FBF"/>
                </a:solidFill>
                <a:latin typeface="Arial"/>
                <a:cs typeface="Arial"/>
              </a:rPr>
              <a:t>T)</a:t>
            </a:r>
            <a:endParaRPr sz="2700">
              <a:latin typeface="Arial"/>
              <a:cs typeface="Arial"/>
            </a:endParaRPr>
          </a:p>
          <a:p>
            <a:pPr marL="419734" indent="-407034">
              <a:lnSpc>
                <a:spcPct val="100000"/>
              </a:lnSpc>
              <a:spcBef>
                <a:spcPts val="1860"/>
              </a:spcBef>
              <a:buClr>
                <a:srgbClr val="CC3300"/>
              </a:buClr>
              <a:buSzPct val="85185"/>
              <a:buFont typeface="Cambria"/>
              <a:buChar char="◼"/>
              <a:tabLst>
                <a:tab pos="419734" algn="l"/>
              </a:tabLst>
            </a:pP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Given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example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is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also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an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isomorphism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89050" algn="l" defTabSz="914400">
              <a:lnSpc>
                <a:spcPct val="90000"/>
              </a:lnSpc>
            </a:pP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925" y="1252538"/>
            <a:ext cx="4073430" cy="419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kern="1200" spc="-67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◼</a:t>
            </a:r>
            <a:endParaRPr lang="en-US" sz="1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27" y="1901536"/>
            <a:ext cx="8187377" cy="4299239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89050" algn="l" defTabSz="914400">
              <a:lnSpc>
                <a:spcPct val="90000"/>
              </a:lnSpc>
            </a:pP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925" y="1252538"/>
            <a:ext cx="4073430" cy="419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kern="1200" spc="-67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◼</a:t>
            </a:r>
            <a:endParaRPr lang="en-US" sz="1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998" y="1762124"/>
            <a:ext cx="7480907" cy="4438652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776220" algn="l" defTabSz="914400">
              <a:lnSpc>
                <a:spcPct val="90000"/>
              </a:lnSpc>
            </a:pP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Theorem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479" y="2771318"/>
            <a:ext cx="8076135" cy="273077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8444" rIns="0" bIns="0" rtlCol="0">
            <a:spAutoFit/>
          </a:bodyPr>
          <a:lstStyle/>
          <a:p>
            <a:pPr marL="1223645">
              <a:lnSpc>
                <a:spcPct val="100000"/>
              </a:lnSpc>
              <a:spcBef>
                <a:spcPts val="100"/>
              </a:spcBef>
            </a:pPr>
            <a:r>
              <a:rPr dirty="0"/>
              <a:t>Morphism</a:t>
            </a:r>
            <a:r>
              <a:rPr spc="-100" dirty="0"/>
              <a:t> </a:t>
            </a:r>
            <a:r>
              <a:rPr dirty="0"/>
              <a:t>of</a:t>
            </a:r>
            <a:r>
              <a:rPr spc="-100" dirty="0"/>
              <a:t> </a:t>
            </a:r>
            <a:r>
              <a:rPr spc="-10" dirty="0"/>
              <a:t>Monoids</a:t>
            </a:r>
          </a:p>
        </p:txBody>
      </p:sp>
      <p:sp>
        <p:nvSpPr>
          <p:cNvPr id="3" name="object 3"/>
          <p:cNvSpPr/>
          <p:nvPr/>
        </p:nvSpPr>
        <p:spPr>
          <a:xfrm>
            <a:off x="312941" y="1861174"/>
            <a:ext cx="219710" cy="175260"/>
          </a:xfrm>
          <a:custGeom>
            <a:avLst/>
            <a:gdLst/>
            <a:ahLst/>
            <a:cxnLst/>
            <a:rect l="l" t="t" r="r" b="b"/>
            <a:pathLst>
              <a:path w="219709" h="175260">
                <a:moveTo>
                  <a:pt x="175587" y="175250"/>
                </a:moveTo>
                <a:lnTo>
                  <a:pt x="0" y="175250"/>
                </a:lnTo>
                <a:lnTo>
                  <a:pt x="43854" y="0"/>
                </a:lnTo>
                <a:lnTo>
                  <a:pt x="219442" y="0"/>
                </a:lnTo>
                <a:lnTo>
                  <a:pt x="175587" y="17525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88572" y="4743906"/>
            <a:ext cx="281305" cy="304165"/>
          </a:xfrm>
          <a:custGeom>
            <a:avLst/>
            <a:gdLst/>
            <a:ahLst/>
            <a:cxnLst/>
            <a:rect l="l" t="t" r="r" b="b"/>
            <a:pathLst>
              <a:path w="281304" h="304164">
                <a:moveTo>
                  <a:pt x="84732" y="304006"/>
                </a:moveTo>
                <a:lnTo>
                  <a:pt x="42961" y="304006"/>
                </a:lnTo>
                <a:lnTo>
                  <a:pt x="0" y="0"/>
                </a:lnTo>
                <a:lnTo>
                  <a:pt x="51593" y="0"/>
                </a:lnTo>
                <a:lnTo>
                  <a:pt x="62309" y="90487"/>
                </a:lnTo>
                <a:lnTo>
                  <a:pt x="222781" y="90487"/>
                </a:lnTo>
                <a:lnTo>
                  <a:pt x="193529" y="135731"/>
                </a:lnTo>
                <a:lnTo>
                  <a:pt x="68460" y="135731"/>
                </a:lnTo>
                <a:lnTo>
                  <a:pt x="72621" y="176410"/>
                </a:lnTo>
                <a:lnTo>
                  <a:pt x="75778" y="207764"/>
                </a:lnTo>
                <a:lnTo>
                  <a:pt x="77930" y="229790"/>
                </a:lnTo>
                <a:lnTo>
                  <a:pt x="79081" y="242533"/>
                </a:lnTo>
                <a:lnTo>
                  <a:pt x="79097" y="242710"/>
                </a:lnTo>
                <a:lnTo>
                  <a:pt x="77043" y="247377"/>
                </a:lnTo>
                <a:lnTo>
                  <a:pt x="75195" y="254055"/>
                </a:lnTo>
                <a:lnTo>
                  <a:pt x="75307" y="258762"/>
                </a:lnTo>
                <a:lnTo>
                  <a:pt x="113984" y="258762"/>
                </a:lnTo>
                <a:lnTo>
                  <a:pt x="84732" y="304006"/>
                </a:lnTo>
                <a:close/>
              </a:path>
              <a:path w="281304" h="304164">
                <a:moveTo>
                  <a:pt x="222781" y="90487"/>
                </a:moveTo>
                <a:lnTo>
                  <a:pt x="170060" y="90487"/>
                </a:lnTo>
                <a:lnTo>
                  <a:pt x="227607" y="0"/>
                </a:lnTo>
                <a:lnTo>
                  <a:pt x="281285" y="0"/>
                </a:lnTo>
                <a:lnTo>
                  <a:pt x="222781" y="90487"/>
                </a:lnTo>
                <a:close/>
              </a:path>
              <a:path w="281304" h="304164">
                <a:moveTo>
                  <a:pt x="113984" y="258762"/>
                </a:moveTo>
                <a:lnTo>
                  <a:pt x="75307" y="258762"/>
                </a:lnTo>
                <a:lnTo>
                  <a:pt x="78680" y="258630"/>
                </a:lnTo>
                <a:lnTo>
                  <a:pt x="79937" y="253206"/>
                </a:lnTo>
                <a:lnTo>
                  <a:pt x="79518" y="247377"/>
                </a:lnTo>
                <a:lnTo>
                  <a:pt x="79097" y="242710"/>
                </a:lnTo>
                <a:lnTo>
                  <a:pt x="80850" y="238726"/>
                </a:lnTo>
                <a:lnTo>
                  <a:pt x="107404" y="193402"/>
                </a:lnTo>
                <a:lnTo>
                  <a:pt x="142775" y="135731"/>
                </a:lnTo>
                <a:lnTo>
                  <a:pt x="193529" y="135731"/>
                </a:lnTo>
                <a:lnTo>
                  <a:pt x="114070" y="258630"/>
                </a:lnTo>
                <a:lnTo>
                  <a:pt x="113984" y="258762"/>
                </a:lnTo>
                <a:close/>
              </a:path>
              <a:path w="281304" h="304164">
                <a:moveTo>
                  <a:pt x="75307" y="258762"/>
                </a:moveTo>
                <a:lnTo>
                  <a:pt x="75195" y="254055"/>
                </a:lnTo>
                <a:lnTo>
                  <a:pt x="77043" y="247377"/>
                </a:lnTo>
                <a:lnTo>
                  <a:pt x="79097" y="242710"/>
                </a:lnTo>
                <a:lnTo>
                  <a:pt x="79518" y="247377"/>
                </a:lnTo>
                <a:lnTo>
                  <a:pt x="79937" y="253206"/>
                </a:lnTo>
                <a:lnTo>
                  <a:pt x="78680" y="258630"/>
                </a:lnTo>
                <a:lnTo>
                  <a:pt x="75307" y="258762"/>
                </a:lnTo>
                <a:close/>
              </a:path>
            </a:pathLst>
          </a:custGeom>
          <a:solidFill>
            <a:srgbClr val="0038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8818" y="4772679"/>
            <a:ext cx="290830" cy="248920"/>
          </a:xfrm>
          <a:custGeom>
            <a:avLst/>
            <a:gdLst/>
            <a:ahLst/>
            <a:cxnLst/>
            <a:rect l="l" t="t" r="r" b="b"/>
            <a:pathLst>
              <a:path w="290829" h="248920">
                <a:moveTo>
                  <a:pt x="228382" y="248443"/>
                </a:moveTo>
                <a:lnTo>
                  <a:pt x="120532" y="248443"/>
                </a:lnTo>
                <a:lnTo>
                  <a:pt x="87734" y="246434"/>
                </a:lnTo>
                <a:lnTo>
                  <a:pt x="37281" y="230361"/>
                </a:lnTo>
                <a:lnTo>
                  <a:pt x="7391" y="198356"/>
                </a:lnTo>
                <a:lnTo>
                  <a:pt x="0" y="151575"/>
                </a:lnTo>
                <a:lnTo>
                  <a:pt x="4843" y="122733"/>
                </a:lnTo>
                <a:lnTo>
                  <a:pt x="27266" y="69750"/>
                </a:lnTo>
                <a:lnTo>
                  <a:pt x="64572" y="31253"/>
                </a:lnTo>
                <a:lnTo>
                  <a:pt x="115720" y="7813"/>
                </a:lnTo>
                <a:lnTo>
                  <a:pt x="179666" y="0"/>
                </a:lnTo>
                <a:lnTo>
                  <a:pt x="290493" y="0"/>
                </a:lnTo>
                <a:lnTo>
                  <a:pt x="280274" y="40679"/>
                </a:lnTo>
                <a:lnTo>
                  <a:pt x="172423" y="40679"/>
                </a:lnTo>
                <a:lnTo>
                  <a:pt x="128562" y="44611"/>
                </a:lnTo>
                <a:lnTo>
                  <a:pt x="94016" y="56405"/>
                </a:lnTo>
                <a:lnTo>
                  <a:pt x="68783" y="76063"/>
                </a:lnTo>
                <a:lnTo>
                  <a:pt x="52865" y="103584"/>
                </a:lnTo>
                <a:lnTo>
                  <a:pt x="264597" y="103584"/>
                </a:lnTo>
                <a:lnTo>
                  <a:pt x="254378" y="144462"/>
                </a:lnTo>
                <a:lnTo>
                  <a:pt x="42347" y="144462"/>
                </a:lnTo>
                <a:lnTo>
                  <a:pt x="44369" y="172156"/>
                </a:lnTo>
                <a:lnTo>
                  <a:pt x="59264" y="191938"/>
                </a:lnTo>
                <a:lnTo>
                  <a:pt x="87033" y="203807"/>
                </a:lnTo>
                <a:lnTo>
                  <a:pt x="127676" y="207764"/>
                </a:lnTo>
                <a:lnTo>
                  <a:pt x="238503" y="207764"/>
                </a:lnTo>
                <a:lnTo>
                  <a:pt x="228382" y="248443"/>
                </a:lnTo>
                <a:close/>
              </a:path>
            </a:pathLst>
          </a:custGeom>
          <a:solidFill>
            <a:srgbClr val="0038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3249" y="1371579"/>
            <a:ext cx="8067040" cy="457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400"/>
              </a:lnSpc>
              <a:spcBef>
                <a:spcPts val="100"/>
              </a:spcBef>
            </a:pPr>
            <a:r>
              <a:rPr sz="3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Definition</a:t>
            </a:r>
            <a:r>
              <a:rPr sz="3200" b="1" i="1" spc="7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3:</a:t>
            </a:r>
            <a:r>
              <a:rPr sz="3200" b="1" i="1" spc="-3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Let</a:t>
            </a:r>
            <a:r>
              <a:rPr sz="3200" spc="79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[S;@]</a:t>
            </a:r>
            <a:r>
              <a:rPr sz="3200" b="1" i="1" spc="-45" dirty="0">
                <a:solidFill>
                  <a:srgbClr val="080808"/>
                </a:solidFill>
                <a:latin typeface="Arial"/>
                <a:cs typeface="Arial"/>
              </a:rPr>
              <a:t> 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and</a:t>
            </a:r>
            <a:r>
              <a:rPr sz="3200" spc="79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[T;∙]</a:t>
            </a:r>
            <a:r>
              <a:rPr sz="3200" b="1" i="1" spc="77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are</a:t>
            </a:r>
            <a:r>
              <a:rPr sz="3200" spc="76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spc="-25" dirty="0">
                <a:solidFill>
                  <a:srgbClr val="080808"/>
                </a:solidFill>
                <a:latin typeface="Arial MT"/>
                <a:cs typeface="Arial MT"/>
              </a:rPr>
              <a:t>two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monoids</a:t>
            </a:r>
            <a:r>
              <a:rPr sz="3200" spc="254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with</a:t>
            </a:r>
            <a:r>
              <a:rPr sz="3200" spc="34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identities</a:t>
            </a:r>
            <a:r>
              <a:rPr sz="3200" spc="3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e</a:t>
            </a:r>
            <a:r>
              <a:rPr sz="3200" b="1" i="1" spc="31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,</a:t>
            </a:r>
            <a:r>
              <a:rPr sz="3200" b="1" i="1" spc="30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e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’.</a:t>
            </a:r>
            <a:r>
              <a:rPr sz="3200" spc="34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3200" spc="32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function</a:t>
            </a:r>
            <a:r>
              <a:rPr sz="3200" b="1" i="1" spc="33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spc="-50" dirty="0">
                <a:solidFill>
                  <a:srgbClr val="080808"/>
                </a:solidFill>
                <a:latin typeface="Arial"/>
                <a:cs typeface="Arial"/>
              </a:rPr>
              <a:t>ϕ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from</a:t>
            </a:r>
            <a:r>
              <a:rPr sz="3200" b="1" i="1" spc="28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S</a:t>
            </a:r>
            <a:r>
              <a:rPr sz="3200" b="1" i="1" spc="19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to</a:t>
            </a:r>
            <a:r>
              <a:rPr sz="3200" b="1" i="1" spc="204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T</a:t>
            </a:r>
            <a:r>
              <a:rPr sz="3200" b="1" i="1" spc="2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is</a:t>
            </a:r>
            <a:r>
              <a:rPr sz="3200" spc="3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called</a:t>
            </a:r>
            <a:r>
              <a:rPr sz="3200" spc="29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3200" spc="254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morphism</a:t>
            </a:r>
            <a:r>
              <a:rPr sz="3200" b="1" i="1" spc="254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80808"/>
                </a:solidFill>
                <a:latin typeface="Arial MT"/>
                <a:cs typeface="Arial MT"/>
              </a:rPr>
              <a:t>from</a:t>
            </a:r>
            <a:r>
              <a:rPr sz="3200" spc="24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200" b="1" i="1" spc="-25" dirty="0">
                <a:solidFill>
                  <a:srgbClr val="080808"/>
                </a:solidFill>
                <a:latin typeface="Arial"/>
                <a:cs typeface="Arial"/>
              </a:rPr>
              <a:t>[S;</a:t>
            </a:r>
            <a:endParaRPr sz="3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935"/>
              </a:spcBef>
            </a:pP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*]</a:t>
            </a:r>
            <a:r>
              <a:rPr sz="3200" b="1" i="1" spc="-9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to</a:t>
            </a:r>
            <a:r>
              <a:rPr sz="3200" b="1" i="1" spc="-8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80808"/>
                </a:solidFill>
                <a:latin typeface="Arial"/>
                <a:cs typeface="Arial"/>
              </a:rPr>
              <a:t>[T;∙]</a:t>
            </a:r>
            <a:r>
              <a:rPr sz="3200" b="1" i="1" spc="-5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080808"/>
                </a:solidFill>
                <a:latin typeface="Arial MT"/>
                <a:cs typeface="Arial MT"/>
              </a:rPr>
              <a:t>if</a:t>
            </a:r>
            <a:endParaRPr sz="3200">
              <a:latin typeface="Arial MT"/>
              <a:cs typeface="Arial MT"/>
            </a:endParaRPr>
          </a:p>
          <a:p>
            <a:pPr marL="3041650" marR="351155" indent="-2944495" algn="just">
              <a:lnSpc>
                <a:spcPct val="166000"/>
              </a:lnSpc>
            </a:pP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ϕ(a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@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b)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=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ϕ(a) ∙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ϕ(b)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for</a:t>
            </a:r>
            <a:r>
              <a:rPr sz="3200" b="1" i="1" spc="495" dirty="0">
                <a:solidFill>
                  <a:srgbClr val="0038AB"/>
                </a:solidFill>
                <a:latin typeface="Arial"/>
                <a:cs typeface="Arial"/>
              </a:rPr>
              <a:t>  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a ,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b</a:t>
            </a:r>
            <a:r>
              <a:rPr sz="3200" b="1" i="1" spc="665" dirty="0">
                <a:solidFill>
                  <a:srgbClr val="0038AB"/>
                </a:solidFill>
                <a:latin typeface="Arial"/>
                <a:cs typeface="Arial"/>
              </a:rPr>
              <a:t> 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S</a:t>
            </a:r>
            <a:r>
              <a:rPr sz="3200" b="1" i="1" spc="-5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spc="-25" dirty="0">
                <a:solidFill>
                  <a:srgbClr val="0038AB"/>
                </a:solidFill>
                <a:latin typeface="Arial"/>
                <a:cs typeface="Arial"/>
              </a:rPr>
              <a:t>and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ϕ(e)</a:t>
            </a:r>
            <a:r>
              <a:rPr sz="3200" b="1" i="1" spc="-10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0038AB"/>
                </a:solidFill>
                <a:latin typeface="Arial"/>
                <a:cs typeface="Arial"/>
              </a:rPr>
              <a:t>=</a:t>
            </a:r>
            <a:r>
              <a:rPr sz="3200" b="1" i="1" spc="-10" dirty="0">
                <a:solidFill>
                  <a:srgbClr val="0038AB"/>
                </a:solidFill>
                <a:latin typeface="Arial"/>
                <a:cs typeface="Arial"/>
              </a:rPr>
              <a:t> </a:t>
            </a:r>
            <a:r>
              <a:rPr sz="3200" b="1" i="1" spc="-25" dirty="0">
                <a:solidFill>
                  <a:srgbClr val="0038AB"/>
                </a:solidFill>
                <a:latin typeface="Arial"/>
                <a:cs typeface="Arial"/>
              </a:rPr>
              <a:t>e’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23645" algn="l" defTabSz="914400">
              <a:lnSpc>
                <a:spcPct val="90000"/>
              </a:lnSpc>
            </a:pP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Morphism</a:t>
            </a:r>
            <a:r>
              <a:rPr lang="en-US" sz="3100" kern="1200" spc="-1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en-US" sz="3100" kern="1200" spc="-1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Monoids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991" y="2389909"/>
            <a:ext cx="8749145" cy="3252355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23645" algn="l" defTabSz="914400">
              <a:lnSpc>
                <a:spcPct val="90000"/>
              </a:lnSpc>
            </a:pP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Morphism</a:t>
            </a:r>
            <a:r>
              <a:rPr lang="en-US" sz="3100" kern="1200" spc="-1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en-US" sz="3100" kern="1200" spc="-1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Monoids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613" y="2286000"/>
            <a:ext cx="8803351" cy="3501735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l" defTabSz="914400">
              <a:lnSpc>
                <a:spcPct val="90000"/>
              </a:lnSpc>
            </a:pP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Permutation</a:t>
            </a:r>
            <a:r>
              <a:rPr lang="en-US" sz="3100" kern="1200" spc="-195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Group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925" y="1252538"/>
            <a:ext cx="4073430" cy="419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kern="1200" spc="-67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◼</a:t>
            </a:r>
            <a:endParaRPr lang="en-US" sz="1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7864" y="2072640"/>
            <a:ext cx="7179364" cy="412813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l" defTabSz="914400">
              <a:lnSpc>
                <a:spcPct val="90000"/>
              </a:lnSpc>
            </a:pP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Permutation</a:t>
            </a:r>
            <a:r>
              <a:rPr lang="en-US" sz="3100" kern="1200" spc="-195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Group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925" y="1252538"/>
            <a:ext cx="4073430" cy="419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kern="1200" spc="-67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◼</a:t>
            </a:r>
            <a:endParaRPr lang="en-US" sz="1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object 3" descr="A black background with numbers and symbols&#10;&#10;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479" y="2087388"/>
            <a:ext cx="8076135" cy="4098638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176270" algn="l" defTabSz="914400">
              <a:lnSpc>
                <a:spcPct val="90000"/>
              </a:lnSpc>
            </a:pPr>
            <a:r>
              <a:rPr lang="en-US" kern="1200" spc="-1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7591" y="1319646"/>
            <a:ext cx="7938653" cy="4989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26720" marR="5080" indent="-228600" defTabSz="914400">
              <a:lnSpc>
                <a:spcPct val="90000"/>
              </a:lnSpc>
              <a:spcBef>
                <a:spcPts val="465"/>
              </a:spcBef>
              <a:buClr>
                <a:srgbClr val="CC3300"/>
              </a:buClr>
              <a:buSzPct val="83928"/>
              <a:buFont typeface="Arial" panose="020B0604020202020204" pitchFamily="34" charset="0"/>
              <a:buChar char="•"/>
              <a:tabLst>
                <a:tab pos="429895" algn="l"/>
              </a:tabLs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9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i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ring</a:t>
            </a:r>
            <a:r>
              <a:rPr lang="en-US" sz="2400" i="1" spc="9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(R,+,</a:t>
            </a:r>
            <a:r>
              <a:rPr lang="en-US" sz="2400" spc="99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·)</a:t>
            </a:r>
            <a:r>
              <a:rPr lang="en-US" sz="2400" spc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</a:t>
            </a:r>
            <a:r>
              <a:rPr lang="en-US" sz="2400" spc="84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10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set</a:t>
            </a:r>
            <a:r>
              <a:rPr lang="en-US" sz="2400" spc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R,</a:t>
            </a:r>
            <a:r>
              <a:rPr lang="en-US" sz="2400" spc="8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together</a:t>
            </a:r>
            <a:r>
              <a:rPr lang="en-US" sz="2400" spc="91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with</a:t>
            </a:r>
            <a:r>
              <a:rPr lang="en-US" sz="2400" spc="9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two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	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binary</a:t>
            </a:r>
            <a:r>
              <a:rPr lang="en-US" sz="2400" spc="7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operations</a:t>
            </a:r>
            <a:r>
              <a:rPr lang="en-US" sz="2400" spc="7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8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</a:t>
            </a:r>
            <a:r>
              <a:rPr lang="en-US" sz="2400" spc="7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3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·</a:t>
            </a:r>
            <a:r>
              <a:rPr lang="en-US" sz="2400" spc="-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</a:t>
            </a:r>
            <a:r>
              <a:rPr lang="en-US" sz="2400" spc="8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</a:t>
            </a:r>
            <a:r>
              <a:rPr lang="en-US" sz="2400" spc="7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satisfying</a:t>
            </a:r>
            <a:r>
              <a:rPr lang="en-US" sz="2400" spc="7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	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following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axioms.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any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elements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a,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b,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1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∈</a:t>
            </a:r>
            <a:r>
              <a:rPr lang="en-US" sz="2400" spc="16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R,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99109" lvl="1" indent="-228600" defTabSz="914400">
              <a:lnSpc>
                <a:spcPct val="90000"/>
              </a:lnSpc>
              <a:spcBef>
                <a:spcPts val="1735"/>
              </a:spcBef>
              <a:buFont typeface="Arial" panose="020B0604020202020204" pitchFamily="34" charset="0"/>
              <a:buChar char="•"/>
              <a:tabLst>
                <a:tab pos="499109" algn="l"/>
              </a:tabLs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(a</a:t>
            </a:r>
            <a:r>
              <a:rPr lang="en-US" sz="2400" spc="-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b)</a:t>
            </a:r>
            <a:r>
              <a:rPr lang="en-US" sz="2400" spc="-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</a:t>
            </a:r>
            <a:r>
              <a:rPr lang="en-US" sz="2400" spc="-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(b</a:t>
            </a:r>
            <a:r>
              <a:rPr lang="en-US" sz="2400" spc="-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c).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(associativity</a:t>
            </a:r>
            <a:r>
              <a:rPr lang="en-US" sz="2400" spc="-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addition)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77215" lvl="1" indent="-228600" defTabSz="914400">
              <a:lnSpc>
                <a:spcPct val="90000"/>
              </a:lnSpc>
              <a:spcBef>
                <a:spcPts val="2265"/>
              </a:spcBef>
              <a:buFont typeface="Arial" panose="020B0604020202020204" pitchFamily="34" charset="0"/>
              <a:buChar char="•"/>
              <a:tabLst>
                <a:tab pos="577215" algn="l"/>
              </a:tabLs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  <a:r>
              <a:rPr lang="en-US" sz="2400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a.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(commutativity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en-US" sz="2400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addition)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83540" marR="829944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83540" algn="l"/>
                <a:tab pos="655955" algn="l"/>
              </a:tabLs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there</a:t>
            </a:r>
            <a:r>
              <a:rPr lang="en-US" sz="2400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exists</a:t>
            </a:r>
            <a:r>
              <a:rPr lang="en-US" sz="2400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1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∈</a:t>
            </a:r>
            <a:r>
              <a:rPr lang="en-US" sz="2400" spc="1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R,</a:t>
            </a:r>
            <a:r>
              <a:rPr lang="en-US" sz="2400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called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en-US" sz="2400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zero,</a:t>
            </a:r>
            <a:r>
              <a:rPr lang="en-US" sz="2400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such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that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a.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(existence</a:t>
            </a:r>
            <a:r>
              <a:rPr lang="en-US" sz="2400" spc="-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additive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identity)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176270" algn="l" defTabSz="914400">
              <a:lnSpc>
                <a:spcPct val="90000"/>
              </a:lnSpc>
            </a:pPr>
            <a:r>
              <a:rPr lang="en-US" kern="1200" spc="-1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7958" y="1444336"/>
            <a:ext cx="8376660" cy="4526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41020" marR="5080" indent="-342900" defTabSz="914400">
              <a:lnSpc>
                <a:spcPct val="90000"/>
              </a:lnSpc>
              <a:spcBef>
                <a:spcPts val="465"/>
              </a:spcBef>
              <a:buClr>
                <a:srgbClr val="CC3300"/>
              </a:buClr>
              <a:buSzPct val="83928"/>
              <a:buFont typeface="Wingdings" panose="05000000000000000000" pitchFamily="2" charset="2"/>
              <a:buChar char="§"/>
              <a:tabLst>
                <a:tab pos="429895" algn="l"/>
              </a:tabLs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9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i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ring</a:t>
            </a:r>
            <a:r>
              <a:rPr lang="en-US" sz="2400" i="1" spc="9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(R,+,</a:t>
            </a:r>
            <a:r>
              <a:rPr lang="en-US" sz="2400" spc="99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·)</a:t>
            </a:r>
            <a:r>
              <a:rPr lang="en-US" sz="2400" spc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</a:t>
            </a:r>
            <a:r>
              <a:rPr lang="en-US" sz="2400" spc="84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10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set</a:t>
            </a:r>
            <a:r>
              <a:rPr lang="en-US" sz="2400" spc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R,</a:t>
            </a:r>
            <a:r>
              <a:rPr lang="en-US" sz="2400" spc="8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together</a:t>
            </a:r>
            <a:r>
              <a:rPr lang="en-US" sz="2400" spc="91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with</a:t>
            </a:r>
            <a:r>
              <a:rPr lang="en-US" sz="2400" spc="9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two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	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binary</a:t>
            </a:r>
            <a:r>
              <a:rPr lang="en-US" sz="2400" spc="7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operations</a:t>
            </a:r>
            <a:r>
              <a:rPr lang="en-US" sz="2400" spc="7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en-US" sz="2400" spc="8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</a:t>
            </a:r>
            <a:r>
              <a:rPr lang="en-US" sz="2400" spc="7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3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·</a:t>
            </a:r>
            <a:r>
              <a:rPr lang="en-US" sz="2400" spc="-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</a:t>
            </a:r>
            <a:r>
              <a:rPr lang="en-US" sz="2400" spc="8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</a:t>
            </a:r>
            <a:r>
              <a:rPr lang="en-US" sz="2400" spc="7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satisfying</a:t>
            </a:r>
            <a:r>
              <a:rPr lang="en-US" sz="2400" spc="7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	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following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axioms.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any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elements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a,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b,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1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∈</a:t>
            </a:r>
            <a:r>
              <a:rPr lang="en-US" sz="2400" spc="16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R,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44195" marR="19050" lvl="1" indent="-342900" defTabSz="914400">
              <a:lnSpc>
                <a:spcPct val="90000"/>
              </a:lnSpc>
              <a:spcBef>
                <a:spcPts val="455"/>
              </a:spcBef>
              <a:buFont typeface="Wingdings" panose="05000000000000000000" pitchFamily="2" charset="2"/>
              <a:buChar char="§"/>
              <a:tabLst>
                <a:tab pos="429895" algn="l"/>
                <a:tab pos="774700" algn="l"/>
              </a:tabLs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there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exists</a:t>
            </a:r>
            <a:r>
              <a:rPr lang="en-US" sz="2400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400" spc="-3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(−a)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400" spc="1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∈</a:t>
            </a:r>
            <a:r>
              <a:rPr lang="en-US" sz="2400" spc="1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</a:t>
            </a:r>
            <a:r>
              <a:rPr lang="en-US" sz="2400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such  that</a:t>
            </a:r>
            <a:r>
              <a:rPr lang="en-US" sz="2400" spc="2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  </a:t>
            </a:r>
            <a:r>
              <a:rPr lang="en-US" sz="2400" spc="-3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(−a)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0.(existence</a:t>
            </a:r>
            <a:r>
              <a:rPr lang="en-US" sz="2400" spc="-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en-US" sz="2400" spc="-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</a:t>
            </a:r>
            <a:r>
              <a:rPr lang="en-US" sz="2400" spc="-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additive</a:t>
            </a:r>
            <a:r>
              <a:rPr lang="en-US" sz="2400" spc="-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inverse)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44195" marR="8890" lvl="1" indent="-342900" defTabSz="914400">
              <a:lnSpc>
                <a:spcPct val="90000"/>
              </a:lnSpc>
              <a:spcBef>
                <a:spcPts val="250"/>
              </a:spcBef>
              <a:buFont typeface="Wingdings" panose="05000000000000000000" pitchFamily="2" charset="2"/>
              <a:buChar char="§"/>
              <a:tabLst>
                <a:tab pos="429895" algn="l"/>
                <a:tab pos="675005" algn="l"/>
              </a:tabLst>
            </a:pP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(a</a:t>
            </a:r>
            <a:r>
              <a:rPr lang="en-US" sz="2400" spc="6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3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·</a:t>
            </a:r>
            <a:r>
              <a:rPr lang="en-US" sz="2400" spc="-2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b)</a:t>
            </a:r>
            <a:r>
              <a:rPr lang="en-US" sz="2400" spc="6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3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·</a:t>
            </a:r>
            <a:r>
              <a:rPr lang="en-US" sz="2400" spc="-2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</a:t>
            </a:r>
            <a:r>
              <a:rPr lang="en-US" sz="2400" spc="5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</a:t>
            </a:r>
            <a:r>
              <a:rPr lang="en-US" sz="2400" spc="6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6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3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·</a:t>
            </a:r>
            <a:r>
              <a:rPr lang="en-US" sz="2400" spc="-2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(b</a:t>
            </a:r>
            <a:r>
              <a:rPr lang="en-US" sz="2400" spc="6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3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·</a:t>
            </a:r>
            <a:r>
              <a:rPr lang="en-US" sz="2400" spc="-2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c).</a:t>
            </a:r>
            <a:r>
              <a:rPr lang="en-US" sz="2400" spc="6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(associativity</a:t>
            </a:r>
            <a:r>
              <a:rPr lang="en-US" sz="2400" spc="58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multiplication)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8444" rIns="0" bIns="0" rtlCol="0">
            <a:spAutoFit/>
          </a:bodyPr>
          <a:lstStyle/>
          <a:p>
            <a:pPr marL="3176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349" y="1585574"/>
            <a:ext cx="8220075" cy="884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70"/>
              </a:lnSpc>
              <a:spcBef>
                <a:spcPts val="100"/>
              </a:spcBef>
            </a:pP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(vi)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there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exists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1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185" dirty="0">
                <a:solidFill>
                  <a:srgbClr val="080808"/>
                </a:solidFill>
                <a:latin typeface="Cambria"/>
                <a:cs typeface="Cambria"/>
              </a:rPr>
              <a:t>∈</a:t>
            </a:r>
            <a:r>
              <a:rPr sz="2700" spc="140" dirty="0">
                <a:solidFill>
                  <a:srgbClr val="080808"/>
                </a:solidFill>
                <a:latin typeface="Cambria"/>
                <a:cs typeface="Cambria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R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such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that</a:t>
            </a:r>
            <a:endParaRPr sz="2700">
              <a:latin typeface="Arial MT"/>
              <a:cs typeface="Arial MT"/>
            </a:endParaRPr>
          </a:p>
          <a:p>
            <a:pPr marL="12700">
              <a:lnSpc>
                <a:spcPts val="3590"/>
              </a:lnSpc>
            </a:pPr>
            <a:r>
              <a:rPr sz="2700" spc="-190" dirty="0">
                <a:solidFill>
                  <a:srgbClr val="080808"/>
                </a:solidFill>
                <a:latin typeface="Arial MT"/>
                <a:cs typeface="Arial MT"/>
              </a:rPr>
              <a:t>1</a:t>
            </a:r>
            <a:r>
              <a:rPr sz="3050" spc="-19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80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-4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=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050" spc="-37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80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1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=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a.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(existence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of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multiplicative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identity)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45" y="2513309"/>
            <a:ext cx="495300" cy="375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0" dirty="0">
                <a:solidFill>
                  <a:srgbClr val="CC3300"/>
                </a:solidFill>
                <a:latin typeface="Arial MT"/>
                <a:cs typeface="Arial MT"/>
              </a:rPr>
              <a:t>(vii)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8999" y="2417297"/>
            <a:ext cx="432244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050" spc="-37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80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(b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+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c)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=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050" spc="-37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80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b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+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050" spc="-37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80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spc="-50" dirty="0">
                <a:solidFill>
                  <a:srgbClr val="080808"/>
                </a:solidFill>
                <a:latin typeface="Arial MT"/>
                <a:cs typeface="Arial MT"/>
              </a:rPr>
              <a:t>c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6010" y="2855447"/>
            <a:ext cx="8453120" cy="291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00"/>
              </a:spcBef>
              <a:tabLst>
                <a:tab pos="839469" algn="l"/>
              </a:tabLst>
            </a:pP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and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	(b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+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140" dirty="0">
                <a:solidFill>
                  <a:srgbClr val="080808"/>
                </a:solidFill>
                <a:latin typeface="Arial MT"/>
                <a:cs typeface="Arial MT"/>
              </a:rPr>
              <a:t>c)</a:t>
            </a:r>
            <a:r>
              <a:rPr sz="3050" spc="-14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75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=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b </a:t>
            </a:r>
            <a:r>
              <a:rPr sz="3050" spc="-37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80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+ c</a:t>
            </a:r>
            <a:r>
              <a:rPr sz="2700" spc="-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050" spc="-37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75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a.(distributivity)</a:t>
            </a:r>
            <a:endParaRPr sz="2700">
              <a:latin typeface="Arial MT"/>
              <a:cs typeface="Arial MT"/>
            </a:endParaRPr>
          </a:p>
          <a:p>
            <a:pPr marL="419734" marR="5080" indent="-407670">
              <a:lnSpc>
                <a:spcPts val="2930"/>
              </a:lnSpc>
              <a:spcBef>
                <a:spcPts val="495"/>
              </a:spcBef>
              <a:buClr>
                <a:srgbClr val="CC3300"/>
              </a:buClr>
              <a:buSzPct val="85185"/>
              <a:buFont typeface="Cambria"/>
              <a:buChar char="◼"/>
              <a:tabLst>
                <a:tab pos="419734" algn="l"/>
              </a:tabLst>
            </a:pP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Axioms</a:t>
            </a:r>
            <a:r>
              <a:rPr sz="2700" spc="18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(i)–(iv)</a:t>
            </a:r>
            <a:r>
              <a:rPr sz="2700" spc="19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are</a:t>
            </a:r>
            <a:r>
              <a:rPr sz="2700" spc="18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equivalent</a:t>
            </a:r>
            <a:r>
              <a:rPr sz="2700" spc="18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to</a:t>
            </a:r>
            <a:r>
              <a:rPr sz="2700" spc="18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saying</a:t>
            </a:r>
            <a:r>
              <a:rPr sz="2700" spc="18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that</a:t>
            </a:r>
            <a:r>
              <a:rPr sz="2700" spc="26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(R,+)</a:t>
            </a:r>
            <a:r>
              <a:rPr sz="2700" spc="19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is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an</a:t>
            </a:r>
            <a:r>
              <a:rPr sz="2700" spc="-2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abelian</a:t>
            </a:r>
            <a:r>
              <a:rPr sz="2700" spc="-1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group.</a:t>
            </a:r>
            <a:endParaRPr sz="2700">
              <a:latin typeface="Arial MT"/>
              <a:cs typeface="Arial MT"/>
            </a:endParaRPr>
          </a:p>
          <a:p>
            <a:pPr marL="419734" marR="13970" indent="-407670">
              <a:lnSpc>
                <a:spcPct val="88400"/>
              </a:lnSpc>
              <a:spcBef>
                <a:spcPts val="235"/>
              </a:spcBef>
              <a:buClr>
                <a:srgbClr val="CC3300"/>
              </a:buClr>
              <a:buSzPct val="85185"/>
              <a:buFont typeface="Cambria"/>
              <a:buChar char="◼"/>
              <a:tabLst>
                <a:tab pos="419734" algn="l"/>
              </a:tabLst>
            </a:pP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The</a:t>
            </a:r>
            <a:r>
              <a:rPr sz="2700" spc="17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ring</a:t>
            </a:r>
            <a:r>
              <a:rPr sz="2700" spc="18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(R,+,</a:t>
            </a:r>
            <a:r>
              <a:rPr sz="2700" spc="24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050" spc="-25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)</a:t>
            </a:r>
            <a:r>
              <a:rPr sz="2700" spc="18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is</a:t>
            </a:r>
            <a:r>
              <a:rPr sz="2700" spc="11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called</a:t>
            </a:r>
            <a:r>
              <a:rPr sz="2700" spc="18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18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commutative</a:t>
            </a:r>
            <a:r>
              <a:rPr sz="2700" spc="17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ring</a:t>
            </a:r>
            <a:r>
              <a:rPr sz="2700" spc="25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if,</a:t>
            </a:r>
            <a:r>
              <a:rPr sz="2700" spc="114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in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addition,</a:t>
            </a:r>
            <a:endParaRPr sz="2700">
              <a:latin typeface="Arial MT"/>
              <a:cs typeface="Arial MT"/>
            </a:endParaRPr>
          </a:p>
          <a:p>
            <a:pPr marL="419734" marR="13970" indent="-231775">
              <a:lnSpc>
                <a:spcPct val="88400"/>
              </a:lnSpc>
              <a:spcBef>
                <a:spcPts val="285"/>
              </a:spcBef>
            </a:pP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(viii)</a:t>
            </a:r>
            <a:r>
              <a:rPr sz="2700" spc="1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17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050" spc="-37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25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b</a:t>
            </a:r>
            <a:r>
              <a:rPr sz="2700" spc="18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=</a:t>
            </a:r>
            <a:r>
              <a:rPr sz="2700" spc="10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b</a:t>
            </a:r>
            <a:r>
              <a:rPr sz="2700" spc="18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3050" spc="-370" dirty="0">
                <a:solidFill>
                  <a:srgbClr val="080808"/>
                </a:solidFill>
                <a:latin typeface="SimSun"/>
                <a:cs typeface="SimSun"/>
              </a:rPr>
              <a:t>·</a:t>
            </a:r>
            <a:r>
              <a:rPr sz="3050" spc="-725" dirty="0">
                <a:solidFill>
                  <a:srgbClr val="080808"/>
                </a:solidFill>
                <a:latin typeface="SimSun"/>
                <a:cs typeface="SimSun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</a:t>
            </a:r>
            <a:r>
              <a:rPr sz="2700" spc="10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for</a:t>
            </a:r>
            <a:r>
              <a:rPr sz="2700" spc="114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all</a:t>
            </a:r>
            <a:r>
              <a:rPr sz="2700" spc="11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a,</a:t>
            </a:r>
            <a:r>
              <a:rPr sz="2700" spc="10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b</a:t>
            </a:r>
            <a:r>
              <a:rPr sz="2700" spc="10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185" dirty="0">
                <a:solidFill>
                  <a:srgbClr val="080808"/>
                </a:solidFill>
                <a:latin typeface="Cambria"/>
                <a:cs typeface="Cambria"/>
              </a:rPr>
              <a:t>∈</a:t>
            </a:r>
            <a:r>
              <a:rPr sz="2700" spc="330" dirty="0">
                <a:solidFill>
                  <a:srgbClr val="080808"/>
                </a:solidFill>
                <a:latin typeface="Cambria"/>
                <a:cs typeface="Cambria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R.</a:t>
            </a:r>
            <a:r>
              <a:rPr sz="2700" spc="35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dirty="0">
                <a:solidFill>
                  <a:srgbClr val="080808"/>
                </a:solidFill>
                <a:latin typeface="Arial MT"/>
                <a:cs typeface="Arial MT"/>
              </a:rPr>
              <a:t>(commutativity</a:t>
            </a:r>
            <a:r>
              <a:rPr sz="2700" spc="11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700" spc="-25" dirty="0">
                <a:solidFill>
                  <a:srgbClr val="080808"/>
                </a:solidFill>
                <a:latin typeface="Arial MT"/>
                <a:cs typeface="Arial MT"/>
              </a:rPr>
              <a:t>of </a:t>
            </a:r>
            <a:r>
              <a:rPr sz="2700" spc="-10" dirty="0">
                <a:solidFill>
                  <a:srgbClr val="080808"/>
                </a:solidFill>
                <a:latin typeface="Arial MT"/>
                <a:cs typeface="Arial MT"/>
              </a:rPr>
              <a:t>multiplication)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36924" y="6271874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080808"/>
                </a:solidFill>
                <a:latin typeface="Arial MT"/>
                <a:cs typeface="Arial MT"/>
              </a:rPr>
              <a:t>38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660525" algn="l" defTabSz="914400">
              <a:lnSpc>
                <a:spcPct val="90000"/>
              </a:lnSpc>
            </a:pP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Rings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925" y="1252538"/>
            <a:ext cx="4073430" cy="419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kern="1200" spc="-67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◼</a:t>
            </a:r>
            <a:endParaRPr lang="en-US" sz="1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989" y="2072640"/>
            <a:ext cx="7863115" cy="412813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918970" algn="l" defTabSz="914400">
              <a:lnSpc>
                <a:spcPct val="90000"/>
              </a:lnSpc>
            </a:pPr>
            <a:r>
              <a:rPr lang="en-US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Integral</a:t>
            </a:r>
            <a:r>
              <a:rPr lang="en-US" kern="1200" spc="-17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spc="-1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Domain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7956" y="1558637"/>
            <a:ext cx="7157553" cy="4193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26720" marR="5080" indent="-228600" defTabSz="914400">
              <a:lnSpc>
                <a:spcPct val="90000"/>
              </a:lnSpc>
              <a:spcBef>
                <a:spcPts val="95"/>
              </a:spcBef>
              <a:buClr>
                <a:srgbClr val="CC3300"/>
              </a:buClr>
              <a:buSzPct val="83928"/>
              <a:buFont typeface="Arial" panose="020B0604020202020204" pitchFamily="34" charset="0"/>
              <a:buChar char="•"/>
              <a:tabLst>
                <a:tab pos="429895" algn="l"/>
              </a:tabLs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45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commutative</a:t>
            </a:r>
            <a:r>
              <a:rPr lang="en-US" sz="2400" spc="4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ring</a:t>
            </a:r>
            <a:r>
              <a:rPr lang="en-US" sz="2400" spc="4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</a:t>
            </a:r>
            <a:r>
              <a:rPr lang="en-US" sz="2400" spc="45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</a:t>
            </a:r>
            <a:r>
              <a:rPr lang="en-US" sz="2400" spc="4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</a:t>
            </a:r>
            <a:r>
              <a:rPr lang="en-US" sz="2400" spc="4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integral</a:t>
            </a:r>
            <a:r>
              <a:rPr lang="en-US" sz="2400" spc="4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domain</a:t>
            </a:r>
            <a:r>
              <a:rPr lang="en-US" sz="2400" spc="4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</a:t>
            </a:r>
            <a:r>
              <a:rPr lang="en-US" sz="2400" spc="4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 	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</a:t>
            </a:r>
            <a:r>
              <a:rPr lang="en-US" sz="2400" spc="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</a:t>
            </a:r>
            <a:r>
              <a:rPr lang="en-US" sz="2400" spc="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zero</a:t>
            </a:r>
            <a:r>
              <a:rPr lang="en-US" sz="24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divisors,</a:t>
            </a:r>
            <a:r>
              <a:rPr lang="en-US" sz="2400" spc="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i.e</a:t>
            </a:r>
            <a:r>
              <a:rPr lang="en-US" sz="2400" spc="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ab</a:t>
            </a:r>
            <a:r>
              <a:rPr lang="en-US" sz="2400" spc="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</a:t>
            </a:r>
            <a:r>
              <a:rPr lang="en-US" sz="2400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r>
              <a:rPr lang="en-US" sz="2400" spc="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implies</a:t>
            </a:r>
            <a:r>
              <a:rPr lang="en-US" sz="2400" spc="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spc="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r>
              <a:rPr lang="en-US" sz="2400" spc="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	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  <a:r>
              <a:rPr lang="en-US" sz="2400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</a:t>
            </a:r>
            <a:r>
              <a:rPr lang="en-US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0.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4CC12-8E6C-4A13-DFD1-96618B415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8605A1-9380-80CC-2008-B48237C0A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777" y="2116070"/>
            <a:ext cx="7179103" cy="3730238"/>
          </a:xfr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6E32E-FD5C-4906-CD42-9DB6E7F832B4}"/>
              </a:ext>
            </a:extLst>
          </p:cNvPr>
          <p:cNvSpPr txBox="1"/>
          <p:nvPr/>
        </p:nvSpPr>
        <p:spPr>
          <a:xfrm>
            <a:off x="852776" y="1685951"/>
            <a:ext cx="67596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Prove that if x2 = 1 in an integral domain D, then x = −1 or x = 1  </a:t>
            </a:r>
          </a:p>
        </p:txBody>
      </p:sp>
    </p:spTree>
    <p:extLst>
      <p:ext uri="{BB962C8B-B14F-4D97-AF65-F5344CB8AC3E}">
        <p14:creationId xmlns:p14="http://schemas.microsoft.com/office/powerpoint/2010/main" val="11929603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42925" y="509587"/>
            <a:ext cx="5736930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774825" algn="l" defTabSz="914400">
              <a:lnSpc>
                <a:spcPct val="90000"/>
              </a:lnSpc>
            </a:pPr>
            <a:r>
              <a:rPr lang="en-US" sz="31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Field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925" y="1252538"/>
            <a:ext cx="4073430" cy="419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kern="1200" spc="-67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◼</a:t>
            </a:r>
            <a:endParaRPr lang="en-US" sz="1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989" y="2072640"/>
            <a:ext cx="7863115" cy="412813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6-algebric-structure_UNIT-4-ppt-5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7-algebric-structure_UNIT-4-ppt-5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5B616A-E4E7-321D-4295-83B375C7E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36638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G be an abelian group and let n be a fixed positive integer. Show that the function f : G → G defined by f (a) = an is a homomorphism.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is a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homomorphism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i.e., for all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∈ 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f(ab)=f(a)f(b) 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7781D0-9A24-7DEF-9BF5-D01EC26B8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37" y="2396612"/>
            <a:ext cx="7527725" cy="35224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11E0DA-8055-3685-118D-5F9D06DFD8BE}"/>
              </a:ext>
            </a:extLst>
          </p:cNvPr>
          <p:cNvSpPr txBox="1"/>
          <p:nvPr/>
        </p:nvSpPr>
        <p:spPr>
          <a:xfrm>
            <a:off x="1995949" y="5734353"/>
            <a:ext cx="4463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f(ab)=f(a)f(b)⇒f is a group homomorphism </a:t>
            </a:r>
          </a:p>
        </p:txBody>
      </p:sp>
    </p:spTree>
    <p:extLst>
      <p:ext uri="{BB962C8B-B14F-4D97-AF65-F5344CB8AC3E}">
        <p14:creationId xmlns:p14="http://schemas.microsoft.com/office/powerpoint/2010/main" val="8725782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58-algebric-structure_UNIT-4-ppt-5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</TotalTime>
  <Words>847</Words>
  <Application>Microsoft Office PowerPoint</Application>
  <PresentationFormat>On-screen Show (4:3)</PresentationFormat>
  <Paragraphs>162</Paragraphs>
  <Slides>78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6" baseType="lpstr">
      <vt:lpstr>SimSun</vt:lpstr>
      <vt:lpstr>Arial</vt:lpstr>
      <vt:lpstr>Arial MT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Homomorphism of Semigroups</vt:lpstr>
      <vt:lpstr>Homomorphism of Semigroups</vt:lpstr>
      <vt:lpstr>Homomorphism of Semigroups</vt:lpstr>
      <vt:lpstr>Isomorphism of Semigroups</vt:lpstr>
      <vt:lpstr>Example</vt:lpstr>
      <vt:lpstr>Example</vt:lpstr>
      <vt:lpstr>Theorem</vt:lpstr>
      <vt:lpstr>Morphism of Monoids</vt:lpstr>
      <vt:lpstr>Morphism of Monoids</vt:lpstr>
      <vt:lpstr>Morphism of Monoids</vt:lpstr>
      <vt:lpstr>Permutation Group</vt:lpstr>
      <vt:lpstr>Permutation Group</vt:lpstr>
      <vt:lpstr>Rings</vt:lpstr>
      <vt:lpstr>Rings</vt:lpstr>
      <vt:lpstr>Rings</vt:lpstr>
      <vt:lpstr>Rings</vt:lpstr>
      <vt:lpstr>Integral Domain</vt:lpstr>
      <vt:lpstr>Example</vt:lpstr>
      <vt:lpstr>Field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Amartya durjoy</cp:lastModifiedBy>
  <cp:revision>10</cp:revision>
  <dcterms:created xsi:type="dcterms:W3CDTF">2013-01-27T09:14:16Z</dcterms:created>
  <dcterms:modified xsi:type="dcterms:W3CDTF">2025-06-20T17:17:49Z</dcterms:modified>
  <cp:category/>
</cp:coreProperties>
</file>