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9549D6DC-E1CB-4874-BF52-C3407230D20E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3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3E51-B7F7-4C24-B8E3-5471755DC0E0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8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1A59F-D956-4598-A3C1-AE72A5387751}" type="datetime1">
              <a:rPr lang="en-US" smtClean="0"/>
              <a:t>6/25/2025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42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BD69-7BD3-4731-8064-242619E92CBE}" type="datetime1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8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49131"/>
            <a:ext cx="5157787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10625"/>
            <a:ext cx="5157787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49131"/>
            <a:ext cx="5183188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10625"/>
            <a:ext cx="5183188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D77D9-239F-488B-9358-023C46BC7084}" type="datetime1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5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1C24-7140-4FDE-92F3-654C6E2D3C1C}" type="datetime1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9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6ACF-ECB9-4B5F-A429-08B8AC75E8EF}" type="datetime1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6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6326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31521"/>
            <a:ext cx="6172200" cy="51295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B429B-EE2A-486A-BDB9-0C848B4FAFDD}" type="datetime1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4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1564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7257"/>
            <a:ext cx="6172200" cy="51737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FE4A-CB8D-40AB-BFFC-AAF37EA071CB}" type="datetime1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1D81-C4B9-4A87-89A7-22E29E6C9200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4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31520"/>
            <a:ext cx="2628900" cy="53780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31520"/>
            <a:ext cx="7734300" cy="53780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7718-69F7-427E-95A3-C1246AF46913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5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</a:extLst>
            </p:cNvPr>
            <p:cNvCxnSpPr>
              <a:cxnSpLocks/>
            </p:cNvCxnSpPr>
            <p:nvPr/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</a:extLst>
            </p:cNvPr>
            <p:cNvCxnSpPr>
              <a:cxnSpLocks/>
            </p:cNvCxnSpPr>
            <p:nvPr/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</a:extLst>
            </p:cNvPr>
            <p:cNvSpPr/>
            <p:nvPr/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</a:extLst>
            </p:cNvPr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0517C94-3B1E-4991-BED3-41F8B0158A00}" type="datetime1">
              <a:rPr lang="en-US" smtClean="0"/>
              <a:t>6/25/2025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472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E5473D2-DD46-DFAF-84EC-264D6CE58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C3839-D432-9F8F-1637-D6B402233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3394" y="1585762"/>
            <a:ext cx="3788767" cy="281173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 Mathematical Induction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CEB35E-13DD-C91E-1254-F2C7E2F34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3395" y="4524046"/>
            <a:ext cx="3614857" cy="1319951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Amartya Kundu Durjoy</a:t>
            </a:r>
          </a:p>
          <a:p>
            <a:pPr algn="ctr"/>
            <a:r>
              <a:rPr lang="en-US" sz="1800" dirty="0"/>
              <a:t>Lecturer, CSE, UGV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B411AD-DC3B-E69F-B149-286EDA5A9F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25"/>
          <a:stretch>
            <a:fillRect/>
          </a:stretch>
        </p:blipFill>
        <p:spPr>
          <a:xfrm>
            <a:off x="2" y="10"/>
            <a:ext cx="736775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B6AC4-220A-ECE0-8B15-12C1F135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mathematical Induction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0EC629-480D-59E5-5556-FF75976D3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80" t="14493"/>
          <a:stretch>
            <a:fillRect/>
          </a:stretch>
        </p:blipFill>
        <p:spPr>
          <a:xfrm>
            <a:off x="597717" y="1880643"/>
            <a:ext cx="10936191" cy="4395466"/>
          </a:xfrm>
        </p:spPr>
      </p:pic>
    </p:spTree>
    <p:extLst>
      <p:ext uri="{BB962C8B-B14F-4D97-AF65-F5344CB8AC3E}">
        <p14:creationId xmlns:p14="http://schemas.microsoft.com/office/powerpoint/2010/main" val="366173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80A0D-AA66-2484-7A84-D0623E102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627" y="592283"/>
            <a:ext cx="10900063" cy="5216236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complete the inductive step of a proof using the principle of mathematical induction, we assume that P(k)is true for an arbitrary positive integer k and show that under this assumption, P(k+1) must also be true. The assumption that P(k) is true is called the inductive hypothesis.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inductive step, we show that ∀k(P(k) → P(k+ 1)) is true, where again, the domain is the set of positive integers.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Expressed as a rule of inference, this proof technique can be stated as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(P(1) ∧∀k(P(k)→ P(k+1))) →∀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domain is the set of positive integers. </a:t>
            </a:r>
          </a:p>
        </p:txBody>
      </p:sp>
    </p:spTree>
    <p:extLst>
      <p:ext uri="{BB962C8B-B14F-4D97-AF65-F5344CB8AC3E}">
        <p14:creationId xmlns:p14="http://schemas.microsoft.com/office/powerpoint/2010/main" val="130997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9AD101-BC08-433A-AD99-409B66C2D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788242-4E16-4277-AC99-8601B722B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BAF475-7AD6-DB49-042D-AE65C343F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3798436" cy="1914277"/>
          </a:xfrm>
        </p:spPr>
        <p:txBody>
          <a:bodyPr anchor="b">
            <a:normAutofit/>
          </a:bodyPr>
          <a:lstStyle/>
          <a:p>
            <a:r>
              <a:rPr lang="en-US" dirty="0"/>
              <a:t>Example-1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FCA95-3C68-3D62-BD3B-7364E3C00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88920"/>
            <a:ext cx="3798436" cy="3388042"/>
          </a:xfrm>
        </p:spPr>
        <p:txBody>
          <a:bodyPr>
            <a:normAutofit/>
          </a:bodyPr>
          <a:lstStyle/>
          <a:p>
            <a:r>
              <a:rPr lang="pt-BR" dirty="0"/>
              <a:t>Show that if n is a positive integer, then </a:t>
            </a:r>
          </a:p>
          <a:p>
            <a:pPr marL="0" indent="0">
              <a:buNone/>
            </a:pPr>
            <a:r>
              <a:rPr lang="pt-BR" dirty="0"/>
              <a:t>1 +2+···+n= n(n+1)/ 2 .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7CB8D36-9DE0-44D4-B67A-16D4F2121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67689" y="-6437"/>
            <a:ext cx="6399627" cy="6864437"/>
            <a:chOff x="5167689" y="-6437"/>
            <a:chExt cx="6399627" cy="686443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3B47A15-9292-4357-AA25-E187AC166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266E215-42AC-4D6A-A37F-B0C2E2FB9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DC49225-8670-4B30-BEA8-3CDE3C6DD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581337"/>
              <a:ext cx="6399627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2D652B-23A7-429E-A3E1-62ABA17B8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6276734"/>
              <a:ext cx="6399627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math problem with numbers and equations&#10;&#10;AI-generated content may be incorrect.">
            <a:extLst>
              <a:ext uri="{FF2B5EF4-FFF2-40B4-BE49-F238E27FC236}">
                <a16:creationId xmlns:a16="http://schemas.microsoft.com/office/drawing/2014/main" id="{D840D57B-DA79-56AB-A825-4617B89FB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472" y="580265"/>
            <a:ext cx="6379546" cy="56963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41761D-A8CF-C5B1-2519-D6AD87CA85A1}"/>
              </a:ext>
            </a:extLst>
          </p:cNvPr>
          <p:cNvSpPr txBox="1"/>
          <p:nvPr/>
        </p:nvSpPr>
        <p:spPr>
          <a:xfrm>
            <a:off x="5309216" y="193889"/>
            <a:ext cx="1228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09444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9AD101-BC08-433A-AD99-409B66C2D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788242-4E16-4277-AC99-8601B722B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D42A14-AA7E-B69F-06D2-D820B728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3798436" cy="1914277"/>
          </a:xfrm>
        </p:spPr>
        <p:txBody>
          <a:bodyPr anchor="b">
            <a:normAutofit/>
          </a:bodyPr>
          <a:lstStyle/>
          <a:p>
            <a:r>
              <a:rPr lang="en-US" dirty="0"/>
              <a:t>Example-2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B7E375-5504-9B77-8930-2F7992E657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788920"/>
                <a:ext cx="3798436" cy="338804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Use mathematical induction to show that 1 +2+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+···+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dirty="0"/>
                  <a:t>−1; for all nonnegative integers 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B7E375-5504-9B77-8930-2F7992E657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788920"/>
                <a:ext cx="3798436" cy="3388042"/>
              </a:xfrm>
              <a:blipFill>
                <a:blip r:embed="rId2"/>
                <a:stretch>
                  <a:fillRect l="-1124" t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87CB8D36-9DE0-44D4-B67A-16D4F2121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67689" y="-6437"/>
            <a:ext cx="6399627" cy="6864437"/>
            <a:chOff x="5167689" y="-6437"/>
            <a:chExt cx="6399627" cy="686443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3B47A15-9292-4357-AA25-E187AC166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266E215-42AC-4D6A-A37F-B0C2E2FB9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DC49225-8670-4B30-BEA8-3CDE3C6DD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581337"/>
              <a:ext cx="6399627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2D652B-23A7-429E-A3E1-62ABA17B8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6276734"/>
              <a:ext cx="6399627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1ED2AA03-0A66-0C45-0003-AD8D690E1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568" y="581265"/>
            <a:ext cx="6429747" cy="57454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C99B34-DEE4-D7FD-711F-3ED728D31507}"/>
              </a:ext>
            </a:extLst>
          </p:cNvPr>
          <p:cNvSpPr txBox="1"/>
          <p:nvPr/>
        </p:nvSpPr>
        <p:spPr>
          <a:xfrm>
            <a:off x="5218088" y="262006"/>
            <a:ext cx="1124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Answer: </a:t>
            </a:r>
          </a:p>
        </p:txBody>
      </p:sp>
    </p:spTree>
    <p:extLst>
      <p:ext uri="{BB962C8B-B14F-4D97-AF65-F5344CB8AC3E}">
        <p14:creationId xmlns:p14="http://schemas.microsoft.com/office/powerpoint/2010/main" val="190337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9AD101-BC08-433A-AD99-409B66C2D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788242-4E16-4277-AC99-8601B722B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546F56-68DA-E46F-3650-A9A54EC7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3798436" cy="1914277"/>
          </a:xfrm>
        </p:spPr>
        <p:txBody>
          <a:bodyPr anchor="b">
            <a:normAutofit/>
          </a:bodyPr>
          <a:lstStyle/>
          <a:p>
            <a:r>
              <a:rPr lang="en-US" dirty="0"/>
              <a:t>Example-3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FA39F9-994B-F66C-6BA2-182E5306C3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788920"/>
                <a:ext cx="3798436" cy="338804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Use mathematical induction to prove that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p>
                  </m:oMath>
                </a14:m>
                <a:r>
                  <a:rPr lang="en-US" dirty="0"/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dirty="0"/>
                  <a:t> is divisible by 57 for every nonnegative integer 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FA39F9-994B-F66C-6BA2-182E5306C3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788920"/>
                <a:ext cx="3798436" cy="3388042"/>
              </a:xfrm>
              <a:blipFill>
                <a:blip r:embed="rId2"/>
                <a:stretch>
                  <a:fillRect l="-1124" t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87CB8D36-9DE0-44D4-B67A-16D4F2121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67689" y="-6437"/>
            <a:ext cx="6399627" cy="6864437"/>
            <a:chOff x="5167689" y="-6437"/>
            <a:chExt cx="6399627" cy="686443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3B47A15-9292-4357-AA25-E187AC166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266E215-42AC-4D6A-A37F-B0C2E2FB9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DC49225-8670-4B30-BEA8-3CDE3C6DD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581337"/>
              <a:ext cx="6399627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2D652B-23A7-429E-A3E1-62ABA17B8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6276734"/>
              <a:ext cx="6399627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42BFCC1-D6ED-FA9B-7711-AB095A91A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513" y="584557"/>
            <a:ext cx="6399627" cy="56889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9DA16A-8ABA-1A28-95EF-1CB9E2B177E9}"/>
              </a:ext>
            </a:extLst>
          </p:cNvPr>
          <p:cNvSpPr txBox="1"/>
          <p:nvPr/>
        </p:nvSpPr>
        <p:spPr>
          <a:xfrm>
            <a:off x="5212892" y="208787"/>
            <a:ext cx="1135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Answer:</a:t>
            </a:r>
          </a:p>
        </p:txBody>
      </p:sp>
    </p:spTree>
    <p:extLst>
      <p:ext uri="{BB962C8B-B14F-4D97-AF65-F5344CB8AC3E}">
        <p14:creationId xmlns:p14="http://schemas.microsoft.com/office/powerpoint/2010/main" val="1462688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3C7E6-7DF7-2A53-DFFA-1E7D917AD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Example-4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4941F7-9708-4E4D-C435-D75A78115C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n be a positive integer. Show that every </a:t>
                </a:r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checkerboard with one square removed can be tiled using right </a:t>
                </a:r>
                <a:r>
                  <a:rPr lang="en-US" dirty="0" err="1"/>
                  <a:t>triominoes</a:t>
                </a:r>
                <a:r>
                  <a:rPr lang="en-US" dirty="0"/>
                  <a:t>, where these pieces cover three squares at a time, as shown in Figure 4.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4941F7-9708-4E4D-C435-D75A78115C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00123FC-32E3-D9B0-B0A8-609DBDCFF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900" y="2879018"/>
            <a:ext cx="1838582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34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59AD101-BC08-433A-AD99-409B66C2D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788242-4E16-4277-AC99-8601B722B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CB8D36-9DE0-44D4-B67A-16D4F2121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67689" y="-6437"/>
            <a:ext cx="6399627" cy="6864437"/>
            <a:chOff x="5167689" y="-6437"/>
            <a:chExt cx="6399627" cy="686443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3B47A15-9292-4357-AA25-E187AC166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266E215-42AC-4D6A-A37F-B0C2E2FB9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DC49225-8670-4B30-BEA8-3CDE3C6DD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581337"/>
              <a:ext cx="6399627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12D652B-23A7-429E-A3E1-62ABA17B8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7689" y="6276734"/>
              <a:ext cx="6399627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Content Placeholder 10" descr="A page of a paper with text and a diagram&#10;&#10;AI-generated content may be incorrect.">
            <a:extLst>
              <a:ext uri="{FF2B5EF4-FFF2-40B4-BE49-F238E27FC236}">
                <a16:creationId xmlns:a16="http://schemas.microsoft.com/office/drawing/2014/main" id="{AFC2D308-3B4E-383C-39FF-7C30B5D72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345" y="-6434"/>
            <a:ext cx="7093683" cy="68579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7507E7-27FF-81E3-2AF3-5EE3E3F88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1" y="2017949"/>
            <a:ext cx="5072212" cy="7700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5F9D2D-D2FF-B6C3-68CA-96D32DD98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3" y="2794417"/>
            <a:ext cx="5072212" cy="1464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501B8B-99F9-27A0-6229-A4F82502AB0E}"/>
              </a:ext>
            </a:extLst>
          </p:cNvPr>
          <p:cNvSpPr txBox="1"/>
          <p:nvPr/>
        </p:nvSpPr>
        <p:spPr>
          <a:xfrm>
            <a:off x="-10161" y="938609"/>
            <a:ext cx="1880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Answer:</a:t>
            </a:r>
          </a:p>
        </p:txBody>
      </p:sp>
    </p:spTree>
    <p:extLst>
      <p:ext uri="{BB962C8B-B14F-4D97-AF65-F5344CB8AC3E}">
        <p14:creationId xmlns:p14="http://schemas.microsoft.com/office/powerpoint/2010/main" val="1955970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9E654-EF7E-19D9-9478-56EB04EF4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765444-3DD4-3708-7886-410A22BFCA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US" dirty="0"/>
                  <a:t>1, 1,2,3,5,8, 13, 21....</a:t>
                </a:r>
              </a:p>
              <a:p>
                <a:pPr marL="0" indent="0">
                  <a:buNone/>
                </a:pPr>
                <a:r>
                  <a:rPr lang="en-US" dirty="0"/>
                  <a:t>Denote the nth Fibonacci number by </a:t>
                </a:r>
                <a:r>
                  <a:rPr lang="en-US" dirty="0" err="1"/>
                  <a:t>Fn</a:t>
                </a:r>
                <a:r>
                  <a:rPr lang="en-US" dirty="0"/>
                  <a:t>, and let the first element of the sequence be denoted as Fo. The defining rule for the elements of this sequence is Fo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= 1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dirty="0"/>
                  <a:t> for n &gt; 2.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765444-3DD4-3708-7886-410A22BFCA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8451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59AD101-BC08-433A-AD99-409B66C2D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788242-4E16-4277-AC99-8601B722B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F6C58-B734-4AEA-922F-5BDF88639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1337"/>
            <a:ext cx="5490073" cy="2060263"/>
          </a:xfrm>
        </p:spPr>
        <p:txBody>
          <a:bodyPr anchor="b">
            <a:normAutofit/>
          </a:bodyPr>
          <a:lstStyle/>
          <a:p>
            <a:r>
              <a:rPr lang="en-US" dirty="0"/>
              <a:t>Prove by Induction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0EED77-AA79-F840-060A-5A2C0FD1A8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2788920"/>
                <a:ext cx="5490073" cy="338804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Show that the identity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dirty="0"/>
                  <a:t> + ..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- 1 is true for all 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1</a:t>
                </a:r>
              </a:p>
              <a:p>
                <a:pPr marL="0" indent="0">
                  <a:buNone/>
                </a:pPr>
                <a:r>
                  <a:rPr lang="en-US" dirty="0"/>
                  <a:t>Answer: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0EED77-AA79-F840-060A-5A2C0FD1A8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2788920"/>
                <a:ext cx="5490073" cy="3388042"/>
              </a:xfrm>
              <a:blipFill>
                <a:blip r:embed="rId2"/>
                <a:stretch>
                  <a:fillRect l="-888" t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DCEB7F4D-1F80-4780-9EF1-250B6009D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999" y="-6437"/>
            <a:ext cx="4141317" cy="6864437"/>
            <a:chOff x="7425999" y="-6437"/>
            <a:chExt cx="4141317" cy="686443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19ED225-F3C7-4528-920C-245DFBA2EF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3816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4990343-EA5D-4B3B-8816-6084C5BE84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B7FCFF-F925-4BD3-9747-281D76020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4228" y="581337"/>
              <a:ext cx="4133088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256022A-471C-402E-8FB7-07349DE5D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4228" y="6276734"/>
              <a:ext cx="4133088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B12F126-3723-4BC7-9A66-9D50FFDF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25999" y="3429000"/>
              <a:ext cx="4133088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6183383-505A-EEE5-E552-4E0BAF137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055" y="2650093"/>
            <a:ext cx="5501799" cy="42014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A95E5D-CE5B-160E-5BD3-66C552F2E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8272" y="6437"/>
            <a:ext cx="5457184" cy="272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9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E07BDE-E927-4175-820B-81F985407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9103D9E-236B-4AD2-A27C-BF2007A2D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6701FBB-07FC-4733-9104-D2EF1D6850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0024222-CC64-47B0-A4BF-B40233E43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8B03883-6F44-4FEE-BFBE-4D73F19E7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Graphic 33">
              <a:extLst>
                <a:ext uri="{FF2B5EF4-FFF2-40B4-BE49-F238E27FC236}">
                  <a16:creationId xmlns:a16="http://schemas.microsoft.com/office/drawing/2014/main" id="{5A26ABB5-559E-45EC-8DBC-364F029DD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33">
              <a:extLst>
                <a:ext uri="{FF2B5EF4-FFF2-40B4-BE49-F238E27FC236}">
                  <a16:creationId xmlns:a16="http://schemas.microsoft.com/office/drawing/2014/main" id="{339DC07F-79A6-42D3-BDD6-5A262FFC5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D2D4D3D-0943-4A9D-AE30-EEEAF707A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" y="0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402F50-78D0-4C40-8FB9-47AF6DD06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05FD742-A584-4C24-981D-4BE96AC56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0269" y="-15381"/>
            <a:ext cx="10933011" cy="6880178"/>
            <a:chOff x="630269" y="-15381"/>
            <a:chExt cx="10933011" cy="688017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258DE11-AA0C-48D2-8F00-9B8DC1093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30269" y="-15381"/>
              <a:ext cx="10933011" cy="6880178"/>
              <a:chOff x="630269" y="-15381"/>
              <a:chExt cx="10933011" cy="688017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62A6129B-5E41-4111-BA49-D6E73631A7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V="1">
                <a:off x="2193087" y="0"/>
                <a:ext cx="0" cy="685800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2ACD671-2209-4876-A99B-0D185B70D1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6729241" y="3413575"/>
                <a:ext cx="6857912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5ACF9EAE-7FB1-4C87-B3F1-9129699CB1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30269" y="3413532"/>
                <a:ext cx="2585819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74E1729-16FC-4A78-A1FC-1B4B0D30C8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975913" y="3413529"/>
                <a:ext cx="2587367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3E4DB013-2DB1-4155-8355-AE8EDE75CC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8134324" y="3435841"/>
                <a:ext cx="6857912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7AED547-EF0A-4CE6-87B9-059D7C6375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-2794261" y="3435428"/>
                <a:ext cx="6857912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Graphic 11">
              <a:extLst>
                <a:ext uri="{FF2B5EF4-FFF2-40B4-BE49-F238E27FC236}">
                  <a16:creationId xmlns:a16="http://schemas.microsoft.com/office/drawing/2014/main" id="{61ABD7CE-E0CE-4FE7-AEA1-F7DB71799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2063" y="702002"/>
              <a:ext cx="5759819" cy="6155995"/>
            </a:xfrm>
            <a:custGeom>
              <a:avLst/>
              <a:gdLst>
                <a:gd name="connsiteX0" fmla="*/ 0 w 4320540"/>
                <a:gd name="connsiteY0" fmla="*/ 4617720 h 4617719"/>
                <a:gd name="connsiteX1" fmla="*/ 0 w 4320540"/>
                <a:gd name="connsiteY1" fmla="*/ 4268439 h 4617719"/>
                <a:gd name="connsiteX2" fmla="*/ 0 w 4320540"/>
                <a:gd name="connsiteY2" fmla="*/ 2052352 h 4617719"/>
                <a:gd name="connsiteX3" fmla="*/ 2160270 w 4320540"/>
                <a:gd name="connsiteY3" fmla="*/ 0 h 4617719"/>
                <a:gd name="connsiteX4" fmla="*/ 2160270 w 4320540"/>
                <a:gd name="connsiteY4" fmla="*/ 0 h 4617719"/>
                <a:gd name="connsiteX5" fmla="*/ 4320540 w 4320540"/>
                <a:gd name="connsiteY5" fmla="*/ 2052352 h 4617719"/>
                <a:gd name="connsiteX6" fmla="*/ 4320540 w 4320540"/>
                <a:gd name="connsiteY6" fmla="*/ 2782443 h 4617719"/>
                <a:gd name="connsiteX7" fmla="*/ 4320540 w 4320540"/>
                <a:gd name="connsiteY7" fmla="*/ 4617720 h 461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20540" h="4617719">
                  <a:moveTo>
                    <a:pt x="0" y="4617720"/>
                  </a:moveTo>
                  <a:lnTo>
                    <a:pt x="0" y="4268439"/>
                  </a:lnTo>
                  <a:lnTo>
                    <a:pt x="0" y="2052352"/>
                  </a:lnTo>
                  <a:cubicBezTo>
                    <a:pt x="0" y="918877"/>
                    <a:pt x="967169" y="0"/>
                    <a:pt x="2160270" y="0"/>
                  </a:cubicBezTo>
                  <a:lnTo>
                    <a:pt x="2160270" y="0"/>
                  </a:lnTo>
                  <a:cubicBezTo>
                    <a:pt x="3353372" y="0"/>
                    <a:pt x="4320540" y="918877"/>
                    <a:pt x="4320540" y="2052352"/>
                  </a:cubicBezTo>
                  <a:lnTo>
                    <a:pt x="4320540" y="2782443"/>
                  </a:lnTo>
                  <a:lnTo>
                    <a:pt x="4320540" y="4617720"/>
                  </a:ln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5C93DC-97FD-F4E3-4DD2-5A4A35C24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764" y="3428997"/>
            <a:ext cx="5592851" cy="26078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2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24646028"/>
      </p:ext>
    </p:extLst>
  </p:cSld>
  <p:clrMapOvr>
    <a:masterClrMapping/>
  </p:clrMapOvr>
</p:sld>
</file>

<file path=ppt/theme/theme1.xml><?xml version="1.0" encoding="utf-8"?>
<a:theme xmlns:a="http://schemas.openxmlformats.org/drawingml/2006/main" name="ArchVTI">
  <a:themeElements>
    <a:clrScheme name="Custom 42">
      <a:dk1>
        <a:sysClr val="windowText" lastClr="000000"/>
      </a:dk1>
      <a:lt1>
        <a:sysClr val="window" lastClr="FFFFFF"/>
      </a:lt1>
      <a:dk2>
        <a:srgbClr val="642626"/>
      </a:dk2>
      <a:lt2>
        <a:srgbClr val="F3F0E9"/>
      </a:lt2>
      <a:accent1>
        <a:srgbClr val="556D6F"/>
      </a:accent1>
      <a:accent2>
        <a:srgbClr val="C05050"/>
      </a:accent2>
      <a:accent3>
        <a:srgbClr val="BF873A"/>
      </a:accent3>
      <a:accent4>
        <a:srgbClr val="D8897E"/>
      </a:accent4>
      <a:accent5>
        <a:srgbClr val="A4976B"/>
      </a:accent5>
      <a:accent6>
        <a:srgbClr val="D49D8C"/>
      </a:accent6>
      <a:hlink>
        <a:srgbClr val="D13D6E"/>
      </a:hlink>
      <a:folHlink>
        <a:srgbClr val="6C9D92"/>
      </a:folHlink>
    </a:clrScheme>
    <a:fontScheme name="Custom 16">
      <a:majorFont>
        <a:latin typeface="Footlight MT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VTI" id="{23FE938F-4DF0-4C94-8546-C2AC6D26660D}" vid="{62E62DA1-385F-4EE3-8841-58A87FAE206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374</Words>
  <Application>Microsoft Office PowerPoint</Application>
  <PresentationFormat>Widescreen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 Next LT Pro</vt:lpstr>
      <vt:lpstr>Cambria Math</vt:lpstr>
      <vt:lpstr>Footlight MT Light</vt:lpstr>
      <vt:lpstr>Times New Roman</vt:lpstr>
      <vt:lpstr>ArchVTI</vt:lpstr>
      <vt:lpstr> Mathematical Induction</vt:lpstr>
      <vt:lpstr>Principle of mathematical Induction</vt:lpstr>
      <vt:lpstr>PowerPoint Presentation</vt:lpstr>
      <vt:lpstr>Example-1</vt:lpstr>
      <vt:lpstr>Example-2</vt:lpstr>
      <vt:lpstr>Example-3</vt:lpstr>
      <vt:lpstr>Example-4</vt:lpstr>
      <vt:lpstr>PowerPoint Presentation</vt:lpstr>
      <vt:lpstr>Fibonacci Numbers</vt:lpstr>
      <vt:lpstr>Prove by Induction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Amartya durjoy</dc:creator>
  <cp:lastModifiedBy>Amartya durjoy</cp:lastModifiedBy>
  <cp:revision>11</cp:revision>
  <dcterms:created xsi:type="dcterms:W3CDTF">2025-06-20T17:19:23Z</dcterms:created>
  <dcterms:modified xsi:type="dcterms:W3CDTF">2025-06-25T08:36:07Z</dcterms:modified>
</cp:coreProperties>
</file>